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260" r:id="rId7"/>
    <p:sldId id="261" r:id="rId8"/>
    <p:sldId id="262" r:id="rId9"/>
    <p:sldId id="264" r:id="rId10"/>
    <p:sldId id="266" r:id="rId11"/>
    <p:sldId id="267" r:id="rId12"/>
    <p:sldId id="265" r:id="rId13"/>
    <p:sldId id="268" r:id="rId14"/>
  </p:sldIdLst>
  <p:sldSz cx="18288000" cy="10287000"/>
  <p:notesSz cx="6858000" cy="9144000"/>
  <p:embeddedFontLst>
    <p:embeddedFont>
      <p:font typeface="Agrandir Narrow" panose="020B0604020202020204" charset="0"/>
      <p:regular r:id="rId15"/>
    </p:embeddedFont>
    <p:embeddedFont>
      <p:font typeface="Algerian" panose="04020705040A02060702" pitchFamily="82" charset="0"/>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Days" panose="02000505050000020004" charset="0"/>
      <p:regular r:id="rId19"/>
    </p:embeddedFont>
    <p:embeddedFont>
      <p:font typeface="Open Sauce Light" panose="020B0604020202020204" charset="0"/>
      <p:regular r:id="rId20"/>
    </p:embeddedFont>
    <p:embeddedFont>
      <p:font typeface="Open Sauce Medium"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id="3" name="AutoShape 3"/>
          <p:cNvSpPr/>
          <p:nvPr/>
        </p:nvSpPr>
        <p:spPr>
          <a:xfrm>
            <a:off x="1349846" y="4771566"/>
            <a:ext cx="8858871" cy="0"/>
          </a:xfrm>
          <a:prstGeom prst="line">
            <a:avLst/>
          </a:prstGeom>
          <a:ln w="76200" cap="rnd">
            <a:solidFill>
              <a:srgbClr val="F5F5F5"/>
            </a:solidFill>
            <a:prstDash val="solid"/>
            <a:headEnd type="none" w="sm" len="sm"/>
            <a:tailEnd type="none" w="sm" len="sm"/>
          </a:ln>
        </p:spPr>
      </p:sp>
      <p:sp>
        <p:nvSpPr>
          <p:cNvPr id="4" name="TextBox 4"/>
          <p:cNvSpPr txBox="1"/>
          <p:nvPr/>
        </p:nvSpPr>
        <p:spPr>
          <a:xfrm>
            <a:off x="1349846" y="2770324"/>
            <a:ext cx="13191880" cy="1597918"/>
          </a:xfrm>
          <a:prstGeom prst="rect">
            <a:avLst/>
          </a:prstGeom>
        </p:spPr>
        <p:txBody>
          <a:bodyPr lIns="0" tIns="0" rIns="0" bIns="0" rtlCol="0" anchor="t">
            <a:spAutoFit/>
          </a:bodyPr>
          <a:lstStyle/>
          <a:p>
            <a:pPr algn="just">
              <a:lnSpc>
                <a:spcPts val="6299"/>
              </a:lnSpc>
            </a:pPr>
            <a:r>
              <a:rPr lang="en-US" sz="5726" spc="211">
                <a:solidFill>
                  <a:srgbClr val="FFFFFF"/>
                </a:solidFill>
                <a:latin typeface="Days"/>
              </a:rPr>
              <a:t>Framing News Headline from keyterms  using NLP</a:t>
            </a:r>
          </a:p>
        </p:txBody>
      </p:sp>
      <p:sp>
        <p:nvSpPr>
          <p:cNvPr id="5" name="TextBox 5"/>
          <p:cNvSpPr txBox="1"/>
          <p:nvPr/>
        </p:nvSpPr>
        <p:spPr>
          <a:xfrm>
            <a:off x="1349846" y="6877685"/>
            <a:ext cx="5364480" cy="238061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RSS Harika - 20VV1A0541</a:t>
            </a:r>
          </a:p>
          <a:p>
            <a:pPr algn="ctr">
              <a:lnSpc>
                <a:spcPts val="4759"/>
              </a:lnSpc>
            </a:pPr>
            <a:r>
              <a:rPr lang="en-US" sz="3399">
                <a:solidFill>
                  <a:srgbClr val="FFFFFF"/>
                </a:solidFill>
                <a:latin typeface="Canva Sans"/>
              </a:rPr>
              <a:t>Venkat Ala - 20VV1A0503</a:t>
            </a:r>
          </a:p>
          <a:p>
            <a:pPr algn="ctr">
              <a:lnSpc>
                <a:spcPts val="4759"/>
              </a:lnSpc>
            </a:pPr>
            <a:r>
              <a:rPr lang="en-US" sz="3399">
                <a:solidFill>
                  <a:srgbClr val="FFFFFF"/>
                </a:solidFill>
                <a:latin typeface="Canva Sans"/>
              </a:rPr>
              <a:t>Ch Vignan - 20VV1A0510</a:t>
            </a:r>
          </a:p>
          <a:p>
            <a:pPr algn="ctr">
              <a:lnSpc>
                <a:spcPts val="4759"/>
              </a:lnSpc>
            </a:pPr>
            <a:r>
              <a:rPr lang="en-US" sz="3399">
                <a:solidFill>
                  <a:srgbClr val="FFFFFF"/>
                </a:solidFill>
                <a:latin typeface="Canva Sans"/>
              </a:rPr>
              <a:t>Ch Mahesh - 21VV5A0568</a:t>
            </a:r>
          </a:p>
        </p:txBody>
      </p:sp>
      <p:sp>
        <p:nvSpPr>
          <p:cNvPr id="6" name="TextBox 6"/>
          <p:cNvSpPr txBox="1"/>
          <p:nvPr/>
        </p:nvSpPr>
        <p:spPr>
          <a:xfrm>
            <a:off x="9296400" y="8371205"/>
            <a:ext cx="7534273" cy="887095"/>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Canva Sans Bold"/>
              </a:rPr>
              <a:t>Dr. R </a:t>
            </a:r>
            <a:r>
              <a:rPr lang="en-US" sz="5199" dirty="0" err="1">
                <a:solidFill>
                  <a:srgbClr val="FFFFFF"/>
                </a:solidFill>
                <a:latin typeface="Canva Sans Bold"/>
              </a:rPr>
              <a:t>Rajeswara</a:t>
            </a:r>
            <a:r>
              <a:rPr lang="en-US" sz="5199" dirty="0">
                <a:solidFill>
                  <a:srgbClr val="FFFFFF"/>
                </a:solidFill>
                <a:latin typeface="Canva Sans Bold"/>
              </a:rPr>
              <a:t> Rao</a:t>
            </a:r>
          </a:p>
        </p:txBody>
      </p:sp>
      <p:sp>
        <p:nvSpPr>
          <p:cNvPr id="7" name="TextBox 7"/>
          <p:cNvSpPr txBox="1"/>
          <p:nvPr/>
        </p:nvSpPr>
        <p:spPr>
          <a:xfrm>
            <a:off x="10436242" y="7739697"/>
            <a:ext cx="288167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Bold"/>
              </a:rPr>
              <a:t>Project Guide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2000" y="419100"/>
            <a:ext cx="17000317" cy="8953025"/>
            <a:chOff x="0" y="0"/>
            <a:chExt cx="4477450" cy="2357998"/>
          </a:xfrm>
        </p:grpSpPr>
        <p:sp>
          <p:nvSpPr>
            <p:cNvPr id="4" name="Freeform 4"/>
            <p:cNvSpPr/>
            <p:nvPr/>
          </p:nvSpPr>
          <p:spPr>
            <a:xfrm>
              <a:off x="0" y="0"/>
              <a:ext cx="4477450" cy="2357998"/>
            </a:xfrm>
            <a:custGeom>
              <a:avLst/>
              <a:gdLst/>
              <a:ahLst/>
              <a:cxnLst/>
              <a:rect l="l" t="t" r="r" b="b"/>
              <a:pathLst>
                <a:path w="4477450" h="2357998">
                  <a:moveTo>
                    <a:pt x="0" y="0"/>
                  </a:moveTo>
                  <a:lnTo>
                    <a:pt x="4477450" y="0"/>
                  </a:lnTo>
                  <a:lnTo>
                    <a:pt x="4477450" y="2357998"/>
                  </a:lnTo>
                  <a:lnTo>
                    <a:pt x="0" y="235799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77450" cy="2386573"/>
            </a:xfrm>
            <a:prstGeom prst="rect">
              <a:avLst/>
            </a:prstGeom>
          </p:spPr>
          <p:txBody>
            <a:bodyPr lIns="50800" tIns="50800" rIns="50800" bIns="50800" rtlCol="0" anchor="ctr"/>
            <a:lstStyle/>
            <a:p>
              <a:pPr algn="ctr">
                <a:lnSpc>
                  <a:spcPts val="1869"/>
                </a:lnSpc>
              </a:pPr>
              <a:endParaRPr/>
            </a:p>
          </p:txBody>
        </p:sp>
      </p:grpSp>
      <p:sp>
        <p:nvSpPr>
          <p:cNvPr id="25" name="TextBox 24">
            <a:extLst>
              <a:ext uri="{FF2B5EF4-FFF2-40B4-BE49-F238E27FC236}">
                <a16:creationId xmlns:a16="http://schemas.microsoft.com/office/drawing/2014/main" id="{26E1276E-CB87-6B83-EB62-D8BFE32490F2}"/>
              </a:ext>
            </a:extLst>
          </p:cNvPr>
          <p:cNvSpPr txBox="1"/>
          <p:nvPr/>
        </p:nvSpPr>
        <p:spPr>
          <a:xfrm>
            <a:off x="1286172" y="2362375"/>
            <a:ext cx="15493584" cy="3330912"/>
          </a:xfrm>
          <a:prstGeom prst="rect">
            <a:avLst/>
          </a:prstGeom>
          <a:noFill/>
        </p:spPr>
        <p:txBody>
          <a:bodyPr wrap="square" rtlCol="0">
            <a:spAutoFit/>
          </a:bodyPr>
          <a:lstStyle/>
          <a:p>
            <a:pPr algn="just">
              <a:lnSpc>
                <a:spcPct val="200000"/>
              </a:lnSpc>
            </a:pPr>
            <a:r>
              <a:rPr lang="en-US" dirty="0">
                <a:latin typeface="Open Sauce Medium" panose="020B0604020202020204" charset="0"/>
              </a:rPr>
              <a:t>The extractive and abstractive approaches are conventionally used for news headline generation. In this paper, a combinational approach is used for headline construction by using keywords/</a:t>
            </a:r>
            <a:r>
              <a:rPr lang="en-US" dirty="0" err="1">
                <a:latin typeface="Open Sauce Medium" panose="020B0604020202020204" charset="0"/>
              </a:rPr>
              <a:t>keyphrases</a:t>
            </a:r>
            <a:r>
              <a:rPr lang="en-US" dirty="0">
                <a:latin typeface="Open Sauce Medium" panose="020B0604020202020204" charset="0"/>
              </a:rPr>
              <a:t> along with parsing technique of Natural Language Processing (NLP). The </a:t>
            </a:r>
            <a:r>
              <a:rPr lang="en-US" dirty="0" err="1">
                <a:latin typeface="Open Sauce Medium" panose="020B0604020202020204" charset="0"/>
              </a:rPr>
              <a:t>Keyphrase</a:t>
            </a:r>
            <a:r>
              <a:rPr lang="en-US" dirty="0">
                <a:latin typeface="Open Sauce Medium" panose="020B0604020202020204" charset="0"/>
              </a:rPr>
              <a:t> Extraction Algorithm (KEA) is used to extract key phrases from input news text. Respective news domain word thesaurus and some other approaches are used for retrieving keywords from news text. Proper headline syntax can be constructed by using parsing technique. Headline is useful to reduce the reading and interpretation time for getting the complete idea of entire news article. The objective is to save reader’s time and effort in finding the useful information in a detail news article</a:t>
            </a:r>
            <a:endParaRPr lang="en-IN" dirty="0">
              <a:latin typeface="Open Sauce Medium" panose="020B0604020202020204" charset="0"/>
            </a:endParaRPr>
          </a:p>
        </p:txBody>
      </p:sp>
      <p:sp>
        <p:nvSpPr>
          <p:cNvPr id="28" name="TextBox 27">
            <a:extLst>
              <a:ext uri="{FF2B5EF4-FFF2-40B4-BE49-F238E27FC236}">
                <a16:creationId xmlns:a16="http://schemas.microsoft.com/office/drawing/2014/main" id="{F780E165-559C-4515-C352-E36F476562FA}"/>
              </a:ext>
            </a:extLst>
          </p:cNvPr>
          <p:cNvSpPr txBox="1"/>
          <p:nvPr/>
        </p:nvSpPr>
        <p:spPr>
          <a:xfrm>
            <a:off x="1380968" y="1136469"/>
            <a:ext cx="3874779" cy="584775"/>
          </a:xfrm>
          <a:prstGeom prst="rect">
            <a:avLst/>
          </a:prstGeom>
          <a:noFill/>
        </p:spPr>
        <p:txBody>
          <a:bodyPr wrap="none" rtlCol="0">
            <a:spAutoFit/>
          </a:bodyPr>
          <a:lstStyle/>
          <a:p>
            <a:r>
              <a:rPr lang="en-IN" sz="3200" dirty="0">
                <a:latin typeface="Open Sauce Medium" panose="020B0604020202020204" charset="0"/>
              </a:rPr>
              <a:t>Research Paper 2:</a:t>
            </a:r>
          </a:p>
        </p:txBody>
      </p:sp>
      <p:sp>
        <p:nvSpPr>
          <p:cNvPr id="29" name="TextBox 28">
            <a:extLst>
              <a:ext uri="{FF2B5EF4-FFF2-40B4-BE49-F238E27FC236}">
                <a16:creationId xmlns:a16="http://schemas.microsoft.com/office/drawing/2014/main" id="{F131C9D5-3AD8-0C04-C9AC-5CC1EE2554A8}"/>
              </a:ext>
            </a:extLst>
          </p:cNvPr>
          <p:cNvSpPr txBox="1"/>
          <p:nvPr/>
        </p:nvSpPr>
        <p:spPr>
          <a:xfrm>
            <a:off x="1286172" y="1889797"/>
            <a:ext cx="6407523" cy="400110"/>
          </a:xfrm>
          <a:prstGeom prst="rect">
            <a:avLst/>
          </a:prstGeom>
          <a:noFill/>
        </p:spPr>
        <p:txBody>
          <a:bodyPr wrap="none" rtlCol="0">
            <a:spAutoFit/>
          </a:bodyPr>
          <a:lstStyle/>
          <a:p>
            <a:r>
              <a:rPr lang="en-US" sz="2000" b="1" u="sng" dirty="0"/>
              <a:t>Construction of News Headline from Detailed News Article</a:t>
            </a:r>
            <a:endParaRPr lang="en-IN" sz="2000" b="1" u="sng" dirty="0">
              <a:latin typeface="Open Sauce Medium" panose="020B0604020202020204" charset="0"/>
            </a:endParaRPr>
          </a:p>
        </p:txBody>
      </p:sp>
      <p:sp>
        <p:nvSpPr>
          <p:cNvPr id="30" name="TextBox 29">
            <a:extLst>
              <a:ext uri="{FF2B5EF4-FFF2-40B4-BE49-F238E27FC236}">
                <a16:creationId xmlns:a16="http://schemas.microsoft.com/office/drawing/2014/main" id="{92F32405-65F7-0539-04AB-C88D94220029}"/>
              </a:ext>
            </a:extLst>
          </p:cNvPr>
          <p:cNvSpPr txBox="1"/>
          <p:nvPr/>
        </p:nvSpPr>
        <p:spPr>
          <a:xfrm>
            <a:off x="1283674" y="5801783"/>
            <a:ext cx="1605439" cy="461665"/>
          </a:xfrm>
          <a:prstGeom prst="rect">
            <a:avLst/>
          </a:prstGeom>
          <a:noFill/>
        </p:spPr>
        <p:txBody>
          <a:bodyPr wrap="none" rtlCol="0">
            <a:spAutoFit/>
          </a:bodyPr>
          <a:lstStyle/>
          <a:p>
            <a:r>
              <a:rPr lang="en-IN" sz="2400" b="1" dirty="0"/>
              <a:t>Limitations</a:t>
            </a:r>
          </a:p>
        </p:txBody>
      </p:sp>
      <p:sp>
        <p:nvSpPr>
          <p:cNvPr id="32" name="TextBox 31">
            <a:extLst>
              <a:ext uri="{FF2B5EF4-FFF2-40B4-BE49-F238E27FC236}">
                <a16:creationId xmlns:a16="http://schemas.microsoft.com/office/drawing/2014/main" id="{649D5D86-A97F-21D9-AC7E-7510271015FB}"/>
              </a:ext>
            </a:extLst>
          </p:cNvPr>
          <p:cNvSpPr txBox="1"/>
          <p:nvPr/>
        </p:nvSpPr>
        <p:spPr>
          <a:xfrm>
            <a:off x="1143000" y="6620780"/>
            <a:ext cx="16274007" cy="1477328"/>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Open Sauce Medium" panose="020B0604020202020204" charset="0"/>
              </a:rPr>
              <a:t> </a:t>
            </a:r>
            <a:r>
              <a:rPr lang="en-US" dirty="0">
                <a:latin typeface="Open Sauce Medium" panose="020B0604020202020204" charset="0"/>
              </a:rPr>
              <a:t>The first sentence of lead paragraph of news article contains 86.8% of the headline words [11]. The compression of leading sentence helps</a:t>
            </a:r>
          </a:p>
          <a:p>
            <a:r>
              <a:rPr lang="en-US" dirty="0">
                <a:latin typeface="Open Sauce Medium" panose="020B0604020202020204" charset="0"/>
              </a:rPr>
              <a:t> for generating title for news stories</a:t>
            </a:r>
            <a:r>
              <a:rPr lang="en-US" dirty="0"/>
              <a:t>.</a:t>
            </a:r>
          </a:p>
          <a:p>
            <a:endParaRPr lang="en-US" dirty="0"/>
          </a:p>
          <a:p>
            <a:pPr marL="285750" indent="-285750">
              <a:buFont typeface="Arial" panose="020B0604020202020204" pitchFamily="34" charset="0"/>
              <a:buChar char="•"/>
            </a:pPr>
            <a:r>
              <a:rPr lang="en-US" dirty="0">
                <a:latin typeface="Open Sauce Medium" panose="020B0604020202020204" charset="0"/>
              </a:rPr>
              <a:t>For Key-phrase extraction TF-IDF algorithm is used which is not so accurate for Key phrase extraction in NLP</a:t>
            </a:r>
          </a:p>
          <a:p>
            <a:endParaRPr lang="en-IN" dirty="0"/>
          </a:p>
        </p:txBody>
      </p:sp>
    </p:spTree>
    <p:extLst>
      <p:ext uri="{BB962C8B-B14F-4D97-AF65-F5344CB8AC3E}">
        <p14:creationId xmlns:p14="http://schemas.microsoft.com/office/powerpoint/2010/main" val="2866500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2000" y="419100"/>
            <a:ext cx="17000317" cy="8953025"/>
            <a:chOff x="0" y="0"/>
            <a:chExt cx="4477450" cy="2357998"/>
          </a:xfrm>
        </p:grpSpPr>
        <p:sp>
          <p:nvSpPr>
            <p:cNvPr id="4" name="Freeform 4"/>
            <p:cNvSpPr/>
            <p:nvPr/>
          </p:nvSpPr>
          <p:spPr>
            <a:xfrm>
              <a:off x="0" y="0"/>
              <a:ext cx="4477450" cy="2357998"/>
            </a:xfrm>
            <a:custGeom>
              <a:avLst/>
              <a:gdLst/>
              <a:ahLst/>
              <a:cxnLst/>
              <a:rect l="l" t="t" r="r" b="b"/>
              <a:pathLst>
                <a:path w="4477450" h="2357998">
                  <a:moveTo>
                    <a:pt x="0" y="0"/>
                  </a:moveTo>
                  <a:lnTo>
                    <a:pt x="4477450" y="0"/>
                  </a:lnTo>
                  <a:lnTo>
                    <a:pt x="4477450" y="2357998"/>
                  </a:lnTo>
                  <a:lnTo>
                    <a:pt x="0" y="235799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77450" cy="2386573"/>
            </a:xfrm>
            <a:prstGeom prst="rect">
              <a:avLst/>
            </a:prstGeom>
          </p:spPr>
          <p:txBody>
            <a:bodyPr lIns="50800" tIns="50800" rIns="50800" bIns="50800" rtlCol="0" anchor="ctr"/>
            <a:lstStyle/>
            <a:p>
              <a:pPr algn="ctr">
                <a:lnSpc>
                  <a:spcPts val="1869"/>
                </a:lnSpc>
              </a:pPr>
              <a:endParaRPr/>
            </a:p>
          </p:txBody>
        </p:sp>
      </p:grpSp>
      <p:sp>
        <p:nvSpPr>
          <p:cNvPr id="25" name="TextBox 24">
            <a:extLst>
              <a:ext uri="{FF2B5EF4-FFF2-40B4-BE49-F238E27FC236}">
                <a16:creationId xmlns:a16="http://schemas.microsoft.com/office/drawing/2014/main" id="{26E1276E-CB87-6B83-EB62-D8BFE32490F2}"/>
              </a:ext>
            </a:extLst>
          </p:cNvPr>
          <p:cNvSpPr txBox="1"/>
          <p:nvPr/>
        </p:nvSpPr>
        <p:spPr>
          <a:xfrm>
            <a:off x="1286172" y="2362375"/>
            <a:ext cx="15493584" cy="2776914"/>
          </a:xfrm>
          <a:prstGeom prst="rect">
            <a:avLst/>
          </a:prstGeom>
          <a:noFill/>
        </p:spPr>
        <p:txBody>
          <a:bodyPr wrap="square" rtlCol="0">
            <a:spAutoFit/>
          </a:bodyPr>
          <a:lstStyle/>
          <a:p>
            <a:pPr algn="just">
              <a:lnSpc>
                <a:spcPct val="200000"/>
              </a:lnSpc>
            </a:pPr>
            <a:r>
              <a:rPr lang="en-US" dirty="0">
                <a:latin typeface="Open Sauce Medium" panose="020B0604020202020204" charset="0"/>
              </a:rPr>
              <a:t>This paper presents Hedge Trimmer, a </a:t>
            </a:r>
            <a:r>
              <a:rPr lang="en-US" dirty="0" err="1">
                <a:latin typeface="Open Sauce Medium" panose="020B0604020202020204" charset="0"/>
              </a:rPr>
              <a:t>HEaDline</a:t>
            </a:r>
            <a:r>
              <a:rPr lang="en-US" dirty="0">
                <a:latin typeface="Open Sauce Medium" panose="020B0604020202020204" charset="0"/>
              </a:rPr>
              <a:t> </a:t>
            </a:r>
            <a:r>
              <a:rPr lang="en-US" dirty="0" err="1">
                <a:latin typeface="Open Sauce Medium" panose="020B0604020202020204" charset="0"/>
              </a:rPr>
              <a:t>GEneration</a:t>
            </a:r>
            <a:r>
              <a:rPr lang="en-US" dirty="0">
                <a:latin typeface="Open Sauce Medium" panose="020B0604020202020204" charset="0"/>
              </a:rPr>
              <a:t> system that creates a headline for a newspaper story using linguistically-motivated heuristics to guide the choice of a potential headline. We present feasibility tests used to establish the validity of an approach that constructs a headline by selecting words in order from a story. In addition, we describe experimental results that demonstrate the effectiveness of our linguistically-motivated approach over a HMM-based model, using both human evaluation and automatic metrics for comparing the two approaches.</a:t>
            </a:r>
            <a:endParaRPr lang="en-IN" dirty="0">
              <a:latin typeface="Open Sauce Medium" panose="020B0604020202020204" charset="0"/>
            </a:endParaRPr>
          </a:p>
        </p:txBody>
      </p:sp>
      <p:sp>
        <p:nvSpPr>
          <p:cNvPr id="28" name="TextBox 27">
            <a:extLst>
              <a:ext uri="{FF2B5EF4-FFF2-40B4-BE49-F238E27FC236}">
                <a16:creationId xmlns:a16="http://schemas.microsoft.com/office/drawing/2014/main" id="{F780E165-559C-4515-C352-E36F476562FA}"/>
              </a:ext>
            </a:extLst>
          </p:cNvPr>
          <p:cNvSpPr txBox="1"/>
          <p:nvPr/>
        </p:nvSpPr>
        <p:spPr>
          <a:xfrm>
            <a:off x="1380968" y="1136469"/>
            <a:ext cx="3879588" cy="584775"/>
          </a:xfrm>
          <a:prstGeom prst="rect">
            <a:avLst/>
          </a:prstGeom>
          <a:noFill/>
        </p:spPr>
        <p:txBody>
          <a:bodyPr wrap="none" rtlCol="0">
            <a:spAutoFit/>
          </a:bodyPr>
          <a:lstStyle/>
          <a:p>
            <a:r>
              <a:rPr lang="en-IN" sz="3200" dirty="0">
                <a:latin typeface="Open Sauce Medium" panose="020B0604020202020204" charset="0"/>
              </a:rPr>
              <a:t>Research Paper 3:</a:t>
            </a:r>
          </a:p>
        </p:txBody>
      </p:sp>
      <p:sp>
        <p:nvSpPr>
          <p:cNvPr id="29" name="TextBox 28">
            <a:extLst>
              <a:ext uri="{FF2B5EF4-FFF2-40B4-BE49-F238E27FC236}">
                <a16:creationId xmlns:a16="http://schemas.microsoft.com/office/drawing/2014/main" id="{F131C9D5-3AD8-0C04-C9AC-5CC1EE2554A8}"/>
              </a:ext>
            </a:extLst>
          </p:cNvPr>
          <p:cNvSpPr txBox="1"/>
          <p:nvPr/>
        </p:nvSpPr>
        <p:spPr>
          <a:xfrm>
            <a:off x="1286172" y="1889797"/>
            <a:ext cx="7411452" cy="400110"/>
          </a:xfrm>
          <a:prstGeom prst="rect">
            <a:avLst/>
          </a:prstGeom>
          <a:noFill/>
        </p:spPr>
        <p:txBody>
          <a:bodyPr wrap="none" rtlCol="0">
            <a:spAutoFit/>
          </a:bodyPr>
          <a:lstStyle/>
          <a:p>
            <a:r>
              <a:rPr lang="en-US" sz="2000" b="1" u="sng" dirty="0"/>
              <a:t>Hedge Trimmer: A Parse-and-Trim Approach to Headline Generation</a:t>
            </a:r>
            <a:endParaRPr lang="en-IN" sz="2000" b="1" u="sng" dirty="0">
              <a:latin typeface="Open Sauce Medium" panose="020B0604020202020204" charset="0"/>
            </a:endParaRPr>
          </a:p>
        </p:txBody>
      </p:sp>
      <p:sp>
        <p:nvSpPr>
          <p:cNvPr id="30" name="TextBox 29">
            <a:extLst>
              <a:ext uri="{FF2B5EF4-FFF2-40B4-BE49-F238E27FC236}">
                <a16:creationId xmlns:a16="http://schemas.microsoft.com/office/drawing/2014/main" id="{92F32405-65F7-0539-04AB-C88D94220029}"/>
              </a:ext>
            </a:extLst>
          </p:cNvPr>
          <p:cNvSpPr txBox="1"/>
          <p:nvPr/>
        </p:nvSpPr>
        <p:spPr>
          <a:xfrm>
            <a:off x="1365978" y="5545465"/>
            <a:ext cx="1605439" cy="461665"/>
          </a:xfrm>
          <a:prstGeom prst="rect">
            <a:avLst/>
          </a:prstGeom>
          <a:noFill/>
        </p:spPr>
        <p:txBody>
          <a:bodyPr wrap="none" rtlCol="0">
            <a:spAutoFit/>
          </a:bodyPr>
          <a:lstStyle/>
          <a:p>
            <a:r>
              <a:rPr lang="en-IN" sz="2400" b="1" dirty="0"/>
              <a:t>Limitations</a:t>
            </a:r>
          </a:p>
        </p:txBody>
      </p:sp>
      <p:sp>
        <p:nvSpPr>
          <p:cNvPr id="32" name="TextBox 31">
            <a:extLst>
              <a:ext uri="{FF2B5EF4-FFF2-40B4-BE49-F238E27FC236}">
                <a16:creationId xmlns:a16="http://schemas.microsoft.com/office/drawing/2014/main" id="{649D5D86-A97F-21D9-AC7E-7510271015FB}"/>
              </a:ext>
            </a:extLst>
          </p:cNvPr>
          <p:cNvSpPr txBox="1"/>
          <p:nvPr/>
        </p:nvSpPr>
        <p:spPr>
          <a:xfrm>
            <a:off x="1407731" y="6175455"/>
            <a:ext cx="4301177" cy="646331"/>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Open Sauce Medium" panose="020B0604020202020204" charset="0"/>
              </a:rPr>
              <a:t> </a:t>
            </a:r>
            <a:r>
              <a:rPr lang="en-US" dirty="0">
                <a:latin typeface="Open Sauce Medium" panose="020B0604020202020204" charset="0"/>
              </a:rPr>
              <a:t>Iterative shortening of sentences</a:t>
            </a:r>
            <a:endParaRPr lang="en-US" dirty="0"/>
          </a:p>
          <a:p>
            <a:pPr marL="285750" indent="-285750">
              <a:buFont typeface="Arial" panose="020B0604020202020204" pitchFamily="34" charset="0"/>
              <a:buChar char="•"/>
            </a:pPr>
            <a:r>
              <a:rPr lang="en-IN" b="1" i="0" dirty="0">
                <a:effectLst/>
                <a:latin typeface="Open Sauce Medium" panose="020B0604020202020204" charset="0"/>
              </a:rPr>
              <a:t>Sensitivity to Parsing Errors</a:t>
            </a:r>
            <a:endParaRPr lang="en-IN" dirty="0">
              <a:latin typeface="Open Sauce Medium" panose="020B0604020202020204" charset="0"/>
            </a:endParaRPr>
          </a:p>
        </p:txBody>
      </p:sp>
    </p:spTree>
    <p:extLst>
      <p:ext uri="{BB962C8B-B14F-4D97-AF65-F5344CB8AC3E}">
        <p14:creationId xmlns:p14="http://schemas.microsoft.com/office/powerpoint/2010/main" val="309043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87115" y="591908"/>
            <a:ext cx="17000317" cy="8953025"/>
            <a:chOff x="0" y="0"/>
            <a:chExt cx="4477450" cy="2357998"/>
          </a:xfrm>
        </p:grpSpPr>
        <p:sp>
          <p:nvSpPr>
            <p:cNvPr id="4" name="Freeform 4"/>
            <p:cNvSpPr/>
            <p:nvPr/>
          </p:nvSpPr>
          <p:spPr>
            <a:xfrm>
              <a:off x="0" y="0"/>
              <a:ext cx="4477450" cy="2357998"/>
            </a:xfrm>
            <a:custGeom>
              <a:avLst/>
              <a:gdLst/>
              <a:ahLst/>
              <a:cxnLst/>
              <a:rect l="l" t="t" r="r" b="b"/>
              <a:pathLst>
                <a:path w="4477450" h="2357998">
                  <a:moveTo>
                    <a:pt x="0" y="0"/>
                  </a:moveTo>
                  <a:lnTo>
                    <a:pt x="4477450" y="0"/>
                  </a:lnTo>
                  <a:lnTo>
                    <a:pt x="4477450" y="2357998"/>
                  </a:lnTo>
                  <a:lnTo>
                    <a:pt x="0" y="235799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77450" cy="2386573"/>
            </a:xfrm>
            <a:prstGeom prst="rect">
              <a:avLst/>
            </a:prstGeom>
          </p:spPr>
          <p:txBody>
            <a:bodyPr lIns="50800" tIns="50800" rIns="50800" bIns="50800" rtlCol="0" anchor="ctr"/>
            <a:lstStyle/>
            <a:p>
              <a:pPr algn="ctr">
                <a:lnSpc>
                  <a:spcPts val="1869"/>
                </a:lnSpc>
              </a:pPr>
              <a:endParaRPr/>
            </a:p>
          </p:txBody>
        </p:sp>
      </p:grpSp>
      <p:sp>
        <p:nvSpPr>
          <p:cNvPr id="24" name="TextBox 23">
            <a:extLst>
              <a:ext uri="{FF2B5EF4-FFF2-40B4-BE49-F238E27FC236}">
                <a16:creationId xmlns:a16="http://schemas.microsoft.com/office/drawing/2014/main" id="{B67A9DB9-1AE3-7CFC-104F-7BB5B6F59C42}"/>
              </a:ext>
            </a:extLst>
          </p:cNvPr>
          <p:cNvSpPr txBox="1"/>
          <p:nvPr/>
        </p:nvSpPr>
        <p:spPr>
          <a:xfrm>
            <a:off x="1524000" y="1485900"/>
            <a:ext cx="12039600" cy="707886"/>
          </a:xfrm>
          <a:prstGeom prst="rect">
            <a:avLst/>
          </a:prstGeom>
          <a:noFill/>
        </p:spPr>
        <p:txBody>
          <a:bodyPr wrap="square" rtlCol="0">
            <a:spAutoFit/>
          </a:bodyPr>
          <a:lstStyle/>
          <a:p>
            <a:r>
              <a:rPr lang="en-IN" sz="4000" dirty="0">
                <a:latin typeface="Open Sauce Medium" panose="020B0604020202020204" charset="0"/>
              </a:rPr>
              <a:t>Proposed Solutions</a:t>
            </a:r>
          </a:p>
        </p:txBody>
      </p:sp>
      <p:sp>
        <p:nvSpPr>
          <p:cNvPr id="26" name="TextBox 25">
            <a:extLst>
              <a:ext uri="{FF2B5EF4-FFF2-40B4-BE49-F238E27FC236}">
                <a16:creationId xmlns:a16="http://schemas.microsoft.com/office/drawing/2014/main" id="{D14556DC-5548-7552-E734-F6716D74D7E7}"/>
              </a:ext>
            </a:extLst>
          </p:cNvPr>
          <p:cNvSpPr txBox="1"/>
          <p:nvPr/>
        </p:nvSpPr>
        <p:spPr>
          <a:xfrm>
            <a:off x="1496518" y="2476500"/>
            <a:ext cx="13411200" cy="4801314"/>
          </a:xfrm>
          <a:prstGeom prst="rect">
            <a:avLst/>
          </a:prstGeom>
          <a:noFill/>
        </p:spPr>
        <p:txBody>
          <a:bodyPr wrap="square" rtlCol="0">
            <a:spAutoFit/>
          </a:bodyPr>
          <a:lstStyle/>
          <a:p>
            <a:endParaRPr lang="en-IN" b="1" dirty="0">
              <a:latin typeface="Open Sauce Medium" panose="020B0604020202020204" charset="0"/>
            </a:endParaRPr>
          </a:p>
          <a:p>
            <a:endParaRPr lang="en-US" b="1" dirty="0">
              <a:latin typeface="Open Sauce Medium" panose="020B0604020202020204" charset="0"/>
            </a:endParaRPr>
          </a:p>
          <a:p>
            <a:r>
              <a:rPr lang="en-US" b="1" dirty="0">
                <a:latin typeface="Open Sauce Medium" panose="020B0604020202020204" charset="0"/>
              </a:rPr>
              <a:t>Solution 1:</a:t>
            </a:r>
          </a:p>
          <a:p>
            <a:endParaRPr lang="en-US" b="1" dirty="0">
              <a:latin typeface="Open Sauce Medium" panose="020B0604020202020204" charset="0"/>
            </a:endParaRPr>
          </a:p>
          <a:p>
            <a:r>
              <a:rPr lang="en-US" b="1" dirty="0">
                <a:latin typeface="Open Sauce Medium" panose="020B0604020202020204" charset="0"/>
              </a:rPr>
              <a:t>To identify the final length of headline we aim to conduct a survey on BBC articles, leveraging statistical methodologies. The goal is to identify a universal metric that captures the essence of news articles and can be employed in our system for effective headline compression.</a:t>
            </a:r>
            <a:endParaRPr lang="en-IN" b="1" dirty="0">
              <a:latin typeface="Open Sauce Medium" panose="020B0604020202020204" charset="0"/>
            </a:endParaRPr>
          </a:p>
          <a:p>
            <a:endParaRPr lang="en-IN" b="1" dirty="0">
              <a:latin typeface="Open Sauce Medium" panose="020B0604020202020204" charset="0"/>
            </a:endParaRPr>
          </a:p>
          <a:p>
            <a:endParaRPr lang="en-US" b="1" dirty="0">
              <a:latin typeface="Open Sauce Medium" panose="020B0604020202020204" charset="0"/>
            </a:endParaRPr>
          </a:p>
          <a:p>
            <a:r>
              <a:rPr lang="en-US" b="1" dirty="0">
                <a:latin typeface="Open Sauce Medium" panose="020B0604020202020204" charset="0"/>
              </a:rPr>
              <a:t>Solution 2:</a:t>
            </a:r>
          </a:p>
          <a:p>
            <a:endParaRPr lang="en-US" b="1" dirty="0">
              <a:latin typeface="Open Sauce Medium" panose="020B0604020202020204" charset="0"/>
            </a:endParaRPr>
          </a:p>
          <a:p>
            <a:r>
              <a:rPr lang="en-US" b="1" dirty="0">
                <a:latin typeface="Open Sauce Medium" panose="020B0604020202020204" charset="0"/>
              </a:rPr>
              <a:t>We also want to select number of Leading sentences from paragraph using advanced mathematical concepts instead of fixing it to a constant value. </a:t>
            </a:r>
          </a:p>
          <a:p>
            <a:endParaRPr lang="en-US" b="1" dirty="0">
              <a:latin typeface="Open Sauce Medium" panose="020B0604020202020204" charset="0"/>
            </a:endParaRPr>
          </a:p>
          <a:p>
            <a:r>
              <a:rPr lang="en-US" b="1" dirty="0">
                <a:latin typeface="Open Sauce Medium" panose="020B0604020202020204" charset="0"/>
              </a:rPr>
              <a:t>Section 3:</a:t>
            </a:r>
          </a:p>
          <a:p>
            <a:endParaRPr lang="en-US" b="1" dirty="0">
              <a:latin typeface="Open Sauce Medium" panose="020B0604020202020204" charset="0"/>
            </a:endParaRPr>
          </a:p>
          <a:p>
            <a:r>
              <a:rPr lang="en-US" b="1" dirty="0">
                <a:latin typeface="Open Sauce Medium" panose="020B0604020202020204" charset="0"/>
              </a:rPr>
              <a:t>A sentence is identified as a leading sentence based on text-ranking algorithm.</a:t>
            </a:r>
            <a:endParaRPr lang="en-IN" b="1" dirty="0">
              <a:latin typeface="Open Sauce Medium" panose="020B0604020202020204" charset="0"/>
            </a:endParaRPr>
          </a:p>
        </p:txBody>
      </p:sp>
    </p:spTree>
    <p:extLst>
      <p:ext uri="{BB962C8B-B14F-4D97-AF65-F5344CB8AC3E}">
        <p14:creationId xmlns:p14="http://schemas.microsoft.com/office/powerpoint/2010/main" val="191819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4DD21F-1176-8578-BD16-EFC4BD5591AC}"/>
              </a:ext>
            </a:extLst>
          </p:cNvPr>
          <p:cNvSpPr txBox="1"/>
          <p:nvPr/>
        </p:nvSpPr>
        <p:spPr>
          <a:xfrm>
            <a:off x="5750282" y="4000500"/>
            <a:ext cx="6787436" cy="1569660"/>
          </a:xfrm>
          <a:prstGeom prst="rect">
            <a:avLst/>
          </a:prstGeom>
          <a:noFill/>
        </p:spPr>
        <p:txBody>
          <a:bodyPr wrap="none" rtlCol="0">
            <a:spAutoFit/>
          </a:bodyPr>
          <a:lstStyle/>
          <a:p>
            <a:r>
              <a:rPr lang="en-IN" sz="9600" dirty="0">
                <a:latin typeface="Algerian" panose="04020705040A02060702" pitchFamily="82" charset="0"/>
              </a:rPr>
              <a:t>Thank you</a:t>
            </a:r>
          </a:p>
        </p:txBody>
      </p:sp>
    </p:spTree>
    <p:extLst>
      <p:ext uri="{BB962C8B-B14F-4D97-AF65-F5344CB8AC3E}">
        <p14:creationId xmlns:p14="http://schemas.microsoft.com/office/powerpoint/2010/main" val="218633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dirty="0"/>
          </a:p>
        </p:txBody>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sp>
      <p:sp>
        <p:nvSpPr>
          <p:cNvPr id="4" name="TextBox 4"/>
          <p:cNvSpPr txBox="1"/>
          <p:nvPr/>
        </p:nvSpPr>
        <p:spPr>
          <a:xfrm>
            <a:off x="3838649" y="1977800"/>
            <a:ext cx="10610702" cy="774700"/>
          </a:xfrm>
          <a:prstGeom prst="rect">
            <a:avLst/>
          </a:prstGeom>
        </p:spPr>
        <p:txBody>
          <a:bodyPr lIns="0" tIns="0" rIns="0" bIns="0" rtlCol="0" anchor="t">
            <a:spAutoFit/>
          </a:bodyPr>
          <a:lstStyle/>
          <a:p>
            <a:pPr algn="ctr">
              <a:lnSpc>
                <a:spcPts val="6049"/>
              </a:lnSpc>
            </a:pPr>
            <a:r>
              <a:rPr lang="en-US" sz="5499" spc="175">
                <a:solidFill>
                  <a:srgbClr val="FFFFFF"/>
                </a:solidFill>
                <a:latin typeface="Days"/>
              </a:rPr>
              <a:t>Table of</a:t>
            </a:r>
          </a:p>
        </p:txBody>
      </p:sp>
      <p:sp>
        <p:nvSpPr>
          <p:cNvPr id="5" name="TextBox 5"/>
          <p:cNvSpPr txBox="1"/>
          <p:nvPr/>
        </p:nvSpPr>
        <p:spPr>
          <a:xfrm>
            <a:off x="3713044" y="5572338"/>
            <a:ext cx="2097071" cy="652653"/>
          </a:xfrm>
          <a:prstGeom prst="rect">
            <a:avLst/>
          </a:prstGeom>
        </p:spPr>
        <p:txBody>
          <a:bodyPr lIns="0" tIns="0" rIns="0" bIns="0" rtlCol="0" anchor="t">
            <a:spAutoFit/>
          </a:bodyPr>
          <a:lstStyle/>
          <a:p>
            <a:pPr algn="ctr">
              <a:lnSpc>
                <a:spcPts val="2646"/>
              </a:lnSpc>
            </a:pPr>
            <a:r>
              <a:rPr lang="en-US" sz="1800">
                <a:solidFill>
                  <a:srgbClr val="FFFFFF"/>
                </a:solidFill>
                <a:latin typeface="Open Sauce Light"/>
              </a:rPr>
              <a:t>Problem Statement</a:t>
            </a:r>
          </a:p>
        </p:txBody>
      </p:sp>
      <p:sp>
        <p:nvSpPr>
          <p:cNvPr id="6" name="TextBox 6"/>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01</a:t>
            </a:r>
          </a:p>
        </p:txBody>
      </p:sp>
      <p:sp>
        <p:nvSpPr>
          <p:cNvPr id="7" name="TextBox 7"/>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02</a:t>
            </a:r>
          </a:p>
        </p:txBody>
      </p:sp>
      <p:sp>
        <p:nvSpPr>
          <p:cNvPr id="8" name="TextBox 8"/>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03</a:t>
            </a:r>
          </a:p>
        </p:txBody>
      </p:sp>
      <p:sp>
        <p:nvSpPr>
          <p:cNvPr id="9" name="TextBox 9"/>
          <p:cNvSpPr txBox="1"/>
          <p:nvPr/>
        </p:nvSpPr>
        <p:spPr>
          <a:xfrm>
            <a:off x="12359177" y="4643028"/>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04</a:t>
            </a:r>
          </a:p>
        </p:txBody>
      </p:sp>
      <p:sp>
        <p:nvSpPr>
          <p:cNvPr id="10" name="TextBox 10"/>
          <p:cNvSpPr txBox="1"/>
          <p:nvPr/>
        </p:nvSpPr>
        <p:spPr>
          <a:xfrm>
            <a:off x="6662736" y="5572338"/>
            <a:ext cx="2097071" cy="636585"/>
          </a:xfrm>
          <a:prstGeom prst="rect">
            <a:avLst/>
          </a:prstGeom>
        </p:spPr>
        <p:txBody>
          <a:bodyPr lIns="0" tIns="0" rIns="0" bIns="0" rtlCol="0" anchor="t">
            <a:spAutoFit/>
          </a:bodyPr>
          <a:lstStyle/>
          <a:p>
            <a:pPr algn="ctr">
              <a:lnSpc>
                <a:spcPts val="2646"/>
              </a:lnSpc>
            </a:pPr>
            <a:r>
              <a:rPr lang="en-US" sz="1800" dirty="0">
                <a:solidFill>
                  <a:srgbClr val="FFFFFF"/>
                </a:solidFill>
                <a:latin typeface="Open Sauce Light"/>
              </a:rPr>
              <a:t>Proposed objectives</a:t>
            </a:r>
          </a:p>
        </p:txBody>
      </p:sp>
      <p:sp>
        <p:nvSpPr>
          <p:cNvPr id="11" name="TextBox 11"/>
          <p:cNvSpPr txBox="1"/>
          <p:nvPr/>
        </p:nvSpPr>
        <p:spPr>
          <a:xfrm>
            <a:off x="9612429" y="5572338"/>
            <a:ext cx="2097071" cy="303160"/>
          </a:xfrm>
          <a:prstGeom prst="rect">
            <a:avLst/>
          </a:prstGeom>
        </p:spPr>
        <p:txBody>
          <a:bodyPr lIns="0" tIns="0" rIns="0" bIns="0" rtlCol="0" anchor="t">
            <a:spAutoFit/>
          </a:bodyPr>
          <a:lstStyle/>
          <a:p>
            <a:pPr algn="ctr">
              <a:lnSpc>
                <a:spcPts val="2646"/>
              </a:lnSpc>
            </a:pPr>
            <a:r>
              <a:rPr lang="en-US" sz="1800" dirty="0">
                <a:solidFill>
                  <a:srgbClr val="FFFFFF"/>
                </a:solidFill>
                <a:latin typeface="Open Sauce Light"/>
              </a:rPr>
              <a:t>Methodology</a:t>
            </a:r>
          </a:p>
        </p:txBody>
      </p:sp>
      <p:sp>
        <p:nvSpPr>
          <p:cNvPr id="12" name="TextBox 12"/>
          <p:cNvSpPr txBox="1"/>
          <p:nvPr/>
        </p:nvSpPr>
        <p:spPr>
          <a:xfrm>
            <a:off x="12562122" y="5572338"/>
            <a:ext cx="2097071" cy="636585"/>
          </a:xfrm>
          <a:prstGeom prst="rect">
            <a:avLst/>
          </a:prstGeom>
        </p:spPr>
        <p:txBody>
          <a:bodyPr lIns="0" tIns="0" rIns="0" bIns="0" rtlCol="0" anchor="t">
            <a:spAutoFit/>
          </a:bodyPr>
          <a:lstStyle/>
          <a:p>
            <a:pPr algn="ctr">
              <a:lnSpc>
                <a:spcPts val="2646"/>
              </a:lnSpc>
            </a:pPr>
            <a:r>
              <a:rPr lang="en-US" sz="1800" dirty="0">
                <a:solidFill>
                  <a:srgbClr val="FFFFFF"/>
                </a:solidFill>
                <a:latin typeface="Open Sauce Light"/>
              </a:rPr>
              <a:t>Experimentation setup</a:t>
            </a:r>
          </a:p>
        </p:txBody>
      </p:sp>
      <p:sp>
        <p:nvSpPr>
          <p:cNvPr id="13" name="TextBox 13"/>
          <p:cNvSpPr txBox="1"/>
          <p:nvPr/>
        </p:nvSpPr>
        <p:spPr>
          <a:xfrm>
            <a:off x="3713044" y="7666072"/>
            <a:ext cx="2097071" cy="970009"/>
          </a:xfrm>
          <a:prstGeom prst="rect">
            <a:avLst/>
          </a:prstGeom>
        </p:spPr>
        <p:txBody>
          <a:bodyPr lIns="0" tIns="0" rIns="0" bIns="0" rtlCol="0" anchor="t">
            <a:spAutoFit/>
          </a:bodyPr>
          <a:lstStyle/>
          <a:p>
            <a:pPr algn="ctr">
              <a:lnSpc>
                <a:spcPts val="2646"/>
              </a:lnSpc>
            </a:pPr>
            <a:r>
              <a:rPr lang="en-US" dirty="0">
                <a:solidFill>
                  <a:srgbClr val="FFFFFF"/>
                </a:solidFill>
                <a:latin typeface="Open Sauce Light"/>
              </a:rPr>
              <a:t>Stages of Experimentation work</a:t>
            </a:r>
            <a:endParaRPr lang="en-US" sz="1800" dirty="0">
              <a:solidFill>
                <a:srgbClr val="FFFFFF"/>
              </a:solidFill>
              <a:latin typeface="Open Sauce Light"/>
            </a:endParaRPr>
          </a:p>
        </p:txBody>
      </p:sp>
      <p:sp>
        <p:nvSpPr>
          <p:cNvPr id="14" name="TextBox 14"/>
          <p:cNvSpPr txBox="1"/>
          <p:nvPr/>
        </p:nvSpPr>
        <p:spPr>
          <a:xfrm>
            <a:off x="362880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05</a:t>
            </a:r>
          </a:p>
        </p:txBody>
      </p:sp>
      <p:sp>
        <p:nvSpPr>
          <p:cNvPr id="15" name="TextBox 15"/>
          <p:cNvSpPr txBox="1"/>
          <p:nvPr/>
        </p:nvSpPr>
        <p:spPr>
          <a:xfrm>
            <a:off x="649426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06</a:t>
            </a:r>
          </a:p>
        </p:txBody>
      </p:sp>
      <p:sp>
        <p:nvSpPr>
          <p:cNvPr id="16" name="TextBox 16"/>
          <p:cNvSpPr txBox="1"/>
          <p:nvPr/>
        </p:nvSpPr>
        <p:spPr>
          <a:xfrm>
            <a:off x="9426884"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07</a:t>
            </a:r>
          </a:p>
        </p:txBody>
      </p:sp>
      <p:sp>
        <p:nvSpPr>
          <p:cNvPr id="17" name="TextBox 17"/>
          <p:cNvSpPr txBox="1"/>
          <p:nvPr/>
        </p:nvSpPr>
        <p:spPr>
          <a:xfrm>
            <a:off x="12359177" y="6736761"/>
            <a:ext cx="2265543" cy="784225"/>
          </a:xfrm>
          <a:prstGeom prst="rect">
            <a:avLst/>
          </a:prstGeom>
        </p:spPr>
        <p:txBody>
          <a:bodyPr lIns="0" tIns="0" rIns="0" bIns="0" rtlCol="0" anchor="t">
            <a:spAutoFit/>
          </a:bodyPr>
          <a:lstStyle/>
          <a:p>
            <a:pPr algn="ctr">
              <a:lnSpc>
                <a:spcPts val="6049"/>
              </a:lnSpc>
            </a:pPr>
            <a:r>
              <a:rPr lang="en-US" sz="5499" spc="175">
                <a:solidFill>
                  <a:srgbClr val="FFFFFF"/>
                </a:solidFill>
                <a:latin typeface="Open Sauce Medium"/>
              </a:rPr>
              <a:t>08</a:t>
            </a:r>
          </a:p>
        </p:txBody>
      </p:sp>
      <p:sp>
        <p:nvSpPr>
          <p:cNvPr id="18" name="TextBox 18"/>
          <p:cNvSpPr txBox="1"/>
          <p:nvPr/>
        </p:nvSpPr>
        <p:spPr>
          <a:xfrm>
            <a:off x="6662736" y="7666072"/>
            <a:ext cx="2097071" cy="970009"/>
          </a:xfrm>
          <a:prstGeom prst="rect">
            <a:avLst/>
          </a:prstGeom>
        </p:spPr>
        <p:txBody>
          <a:bodyPr lIns="0" tIns="0" rIns="0" bIns="0" rtlCol="0" anchor="t">
            <a:spAutoFit/>
          </a:bodyPr>
          <a:lstStyle/>
          <a:p>
            <a:pPr algn="ctr">
              <a:lnSpc>
                <a:spcPts val="2646"/>
              </a:lnSpc>
            </a:pPr>
            <a:r>
              <a:rPr lang="en-US" sz="1800" dirty="0" err="1">
                <a:solidFill>
                  <a:srgbClr val="FFFFFF"/>
                </a:solidFill>
                <a:latin typeface="Open Sauce Light"/>
              </a:rPr>
              <a:t>Contd</a:t>
            </a:r>
            <a:r>
              <a:rPr lang="en-US" sz="1800" dirty="0">
                <a:solidFill>
                  <a:srgbClr val="FFFFFF"/>
                </a:solidFill>
                <a:latin typeface="Open Sauce Light"/>
              </a:rPr>
              <a:t>..stages of experimentation work</a:t>
            </a:r>
          </a:p>
        </p:txBody>
      </p:sp>
      <p:sp>
        <p:nvSpPr>
          <p:cNvPr id="19" name="TextBox 19"/>
          <p:cNvSpPr txBox="1"/>
          <p:nvPr/>
        </p:nvSpPr>
        <p:spPr>
          <a:xfrm>
            <a:off x="9612429" y="7666072"/>
            <a:ext cx="2097071" cy="303160"/>
          </a:xfrm>
          <a:prstGeom prst="rect">
            <a:avLst/>
          </a:prstGeom>
        </p:spPr>
        <p:txBody>
          <a:bodyPr lIns="0" tIns="0" rIns="0" bIns="0" rtlCol="0" anchor="t">
            <a:spAutoFit/>
          </a:bodyPr>
          <a:lstStyle/>
          <a:p>
            <a:pPr algn="ctr">
              <a:lnSpc>
                <a:spcPts val="2646"/>
              </a:lnSpc>
            </a:pPr>
            <a:r>
              <a:rPr lang="en-US" sz="1800" dirty="0">
                <a:solidFill>
                  <a:srgbClr val="FFFFFF"/>
                </a:solidFill>
                <a:latin typeface="Open Sauce Light"/>
              </a:rPr>
              <a:t>Literature survey</a:t>
            </a:r>
          </a:p>
        </p:txBody>
      </p:sp>
      <p:sp>
        <p:nvSpPr>
          <p:cNvPr id="20" name="TextBox 20"/>
          <p:cNvSpPr txBox="1"/>
          <p:nvPr/>
        </p:nvSpPr>
        <p:spPr>
          <a:xfrm>
            <a:off x="12562122" y="7666072"/>
            <a:ext cx="2097071" cy="636585"/>
          </a:xfrm>
          <a:prstGeom prst="rect">
            <a:avLst/>
          </a:prstGeom>
        </p:spPr>
        <p:txBody>
          <a:bodyPr lIns="0" tIns="0" rIns="0" bIns="0" rtlCol="0" anchor="t">
            <a:spAutoFit/>
          </a:bodyPr>
          <a:lstStyle/>
          <a:p>
            <a:pPr algn="ctr">
              <a:lnSpc>
                <a:spcPts val="2646"/>
              </a:lnSpc>
            </a:pPr>
            <a:r>
              <a:rPr lang="en-US" sz="1800" dirty="0">
                <a:solidFill>
                  <a:srgbClr val="FFFFFF"/>
                </a:solidFill>
                <a:latin typeface="Open Sauce Light"/>
              </a:rPr>
              <a:t>Solutions to Limitations</a:t>
            </a:r>
          </a:p>
        </p:txBody>
      </p:sp>
      <p:sp>
        <p:nvSpPr>
          <p:cNvPr id="21" name="TextBox 21"/>
          <p:cNvSpPr txBox="1"/>
          <p:nvPr/>
        </p:nvSpPr>
        <p:spPr>
          <a:xfrm>
            <a:off x="3838615" y="2876325"/>
            <a:ext cx="10610702" cy="1088390"/>
          </a:xfrm>
          <a:prstGeom prst="rect">
            <a:avLst/>
          </a:prstGeom>
        </p:spPr>
        <p:txBody>
          <a:bodyPr lIns="0" tIns="0" rIns="0" bIns="0" rtlCol="0" anchor="t">
            <a:spAutoFit/>
          </a:bodyPr>
          <a:lstStyle/>
          <a:p>
            <a:pPr algn="ctr">
              <a:lnSpc>
                <a:spcPts val="8470"/>
              </a:lnSpc>
            </a:pPr>
            <a:r>
              <a:rPr lang="en-US" sz="7700" spc="2194">
                <a:solidFill>
                  <a:srgbClr val="FFFFFF"/>
                </a:solidFill>
                <a:latin typeface="Open Sauce Medium"/>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57200" y="2933700"/>
            <a:ext cx="16992600" cy="5456640"/>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Problem</a:t>
            </a:r>
          </a:p>
        </p:txBody>
      </p:sp>
      <p:sp>
        <p:nvSpPr>
          <p:cNvPr id="7" name="TextBox 7"/>
          <p:cNvSpPr txBox="1"/>
          <p:nvPr/>
        </p:nvSpPr>
        <p:spPr>
          <a:xfrm>
            <a:off x="9304735" y="4057650"/>
            <a:ext cx="7589372" cy="2561464"/>
          </a:xfrm>
          <a:prstGeom prst="rect">
            <a:avLst/>
          </a:prstGeom>
        </p:spPr>
        <p:txBody>
          <a:bodyPr lIns="0" tIns="0" rIns="0" bIns="0" rtlCol="0" anchor="t">
            <a:spAutoFit/>
          </a:bodyPr>
          <a:lstStyle/>
          <a:p>
            <a:pPr>
              <a:lnSpc>
                <a:spcPts val="4115"/>
              </a:lnSpc>
            </a:pPr>
            <a:r>
              <a:rPr lang="en-US" sz="2799">
                <a:solidFill>
                  <a:srgbClr val="000000"/>
                </a:solidFill>
                <a:latin typeface="Open Sauce Light"/>
              </a:rPr>
              <a:t>Creating an NLP-based system to generate informative news headlines by extracting key terms and candidate phrases, aiming to improve information retrieval and reader comprehension.</a:t>
            </a:r>
          </a:p>
        </p:txBody>
      </p:sp>
      <p:sp>
        <p:nvSpPr>
          <p:cNvPr id="8" name="TextBox 8"/>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0423" y="476720"/>
            <a:ext cx="17389532" cy="9333560"/>
            <a:chOff x="0" y="0"/>
            <a:chExt cx="4579959" cy="2458222"/>
          </a:xfrm>
        </p:grpSpPr>
        <p:sp>
          <p:nvSpPr>
            <p:cNvPr id="4" name="Freeform 4"/>
            <p:cNvSpPr/>
            <p:nvPr/>
          </p:nvSpPr>
          <p:spPr>
            <a:xfrm>
              <a:off x="0" y="0"/>
              <a:ext cx="4579959" cy="2458222"/>
            </a:xfrm>
            <a:custGeom>
              <a:avLst/>
              <a:gdLst/>
              <a:ahLst/>
              <a:cxnLst/>
              <a:rect l="l" t="t" r="r" b="b"/>
              <a:pathLst>
                <a:path w="4579959" h="2458222">
                  <a:moveTo>
                    <a:pt x="0" y="0"/>
                  </a:moveTo>
                  <a:lnTo>
                    <a:pt x="4579959" y="0"/>
                  </a:lnTo>
                  <a:lnTo>
                    <a:pt x="4579959" y="2458222"/>
                  </a:lnTo>
                  <a:lnTo>
                    <a:pt x="0" y="2458222"/>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579959" cy="2486797"/>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39213" y="2733863"/>
            <a:ext cx="5056438" cy="658495"/>
          </a:xfrm>
          <a:prstGeom prst="rect">
            <a:avLst/>
          </a:prstGeom>
        </p:spPr>
        <p:txBody>
          <a:bodyPr lIns="0" tIns="0" rIns="0" bIns="0" rtlCol="0" anchor="t">
            <a:spAutoFit/>
          </a:bodyPr>
          <a:lstStyle/>
          <a:p>
            <a:pPr algn="just">
              <a:lnSpc>
                <a:spcPts val="5059"/>
              </a:lnSpc>
            </a:pPr>
            <a:r>
              <a:rPr lang="en-US" sz="4599" spc="607">
                <a:solidFill>
                  <a:srgbClr val="000000"/>
                </a:solidFill>
                <a:latin typeface="Open Sauce Medium"/>
              </a:rPr>
              <a:t>OBJECTIVES</a:t>
            </a:r>
          </a:p>
        </p:txBody>
      </p:sp>
      <p:sp>
        <p:nvSpPr>
          <p:cNvPr id="7" name="AutoShape 7"/>
          <p:cNvSpPr/>
          <p:nvPr/>
        </p:nvSpPr>
        <p:spPr>
          <a:xfrm flipV="1">
            <a:off x="7487815" y="1028700"/>
            <a:ext cx="0" cy="6569892"/>
          </a:xfrm>
          <a:prstGeom prst="line">
            <a:avLst/>
          </a:prstGeom>
          <a:ln w="38100" cap="flat">
            <a:solidFill>
              <a:srgbClr val="192253"/>
            </a:solidFill>
            <a:prstDash val="solid"/>
            <a:headEnd type="none" w="sm" len="sm"/>
            <a:tailEnd type="none" w="sm" len="sm"/>
          </a:ln>
        </p:spPr>
      </p:sp>
      <p:grpSp>
        <p:nvGrpSpPr>
          <p:cNvPr id="8" name="Group 8"/>
          <p:cNvGrpSpPr>
            <a:grpSpLocks noChangeAspect="1"/>
          </p:cNvGrpSpPr>
          <p:nvPr/>
        </p:nvGrpSpPr>
        <p:grpSpPr>
          <a:xfrm>
            <a:off x="7283806" y="1708658"/>
            <a:ext cx="369918" cy="369918"/>
            <a:chOff x="6705600" y="1371600"/>
            <a:chExt cx="10972800" cy="10972800"/>
          </a:xfrm>
        </p:grpSpPr>
        <p:sp>
          <p:nvSpPr>
            <p:cNvPr id="9" name="Freeform 9"/>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0" name="Group 10"/>
          <p:cNvGrpSpPr>
            <a:grpSpLocks noChangeAspect="1"/>
          </p:cNvGrpSpPr>
          <p:nvPr/>
        </p:nvGrpSpPr>
        <p:grpSpPr>
          <a:xfrm>
            <a:off x="7302856" y="4447221"/>
            <a:ext cx="369918" cy="369918"/>
            <a:chOff x="6705600" y="1371600"/>
            <a:chExt cx="10972800" cy="10972800"/>
          </a:xfrm>
        </p:grpSpPr>
        <p:sp>
          <p:nvSpPr>
            <p:cNvPr id="11" name="Freeform 11"/>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2" name="TextBox 12"/>
          <p:cNvSpPr txBox="1"/>
          <p:nvPr/>
        </p:nvSpPr>
        <p:spPr>
          <a:xfrm>
            <a:off x="7927956" y="1515808"/>
            <a:ext cx="7900222" cy="797560"/>
          </a:xfrm>
          <a:prstGeom prst="rect">
            <a:avLst/>
          </a:prstGeom>
        </p:spPr>
        <p:txBody>
          <a:bodyPr lIns="0" tIns="0" rIns="0" bIns="0" rtlCol="0" anchor="t">
            <a:spAutoFit/>
          </a:bodyPr>
          <a:lstStyle/>
          <a:p>
            <a:pPr>
              <a:lnSpc>
                <a:spcPts val="3079"/>
              </a:lnSpc>
            </a:pPr>
            <a:r>
              <a:rPr lang="en-US" sz="2799" spc="89">
                <a:solidFill>
                  <a:srgbClr val="000000"/>
                </a:solidFill>
                <a:latin typeface="Open Sauce Medium"/>
              </a:rPr>
              <a:t>Optimizing Key Term and Candidate Phrase Extraction</a:t>
            </a:r>
          </a:p>
        </p:txBody>
      </p:sp>
      <p:sp>
        <p:nvSpPr>
          <p:cNvPr id="13" name="TextBox 13"/>
          <p:cNvSpPr txBox="1"/>
          <p:nvPr/>
        </p:nvSpPr>
        <p:spPr>
          <a:xfrm>
            <a:off x="7927956" y="4419629"/>
            <a:ext cx="7537532" cy="397510"/>
          </a:xfrm>
          <a:prstGeom prst="rect">
            <a:avLst/>
          </a:prstGeom>
        </p:spPr>
        <p:txBody>
          <a:bodyPr lIns="0" tIns="0" rIns="0" bIns="0" rtlCol="0" anchor="t">
            <a:spAutoFit/>
          </a:bodyPr>
          <a:lstStyle/>
          <a:p>
            <a:pPr algn="just">
              <a:lnSpc>
                <a:spcPts val="3080"/>
              </a:lnSpc>
            </a:pPr>
            <a:r>
              <a:rPr lang="en-US" sz="2800" spc="89">
                <a:solidFill>
                  <a:srgbClr val="000000"/>
                </a:solidFill>
                <a:latin typeface="Open Sauce Medium"/>
              </a:rPr>
              <a:t>Effective Parsing of Leading Sentences</a:t>
            </a:r>
          </a:p>
        </p:txBody>
      </p:sp>
      <p:sp>
        <p:nvSpPr>
          <p:cNvPr id="14" name="TextBox 14"/>
          <p:cNvSpPr txBox="1"/>
          <p:nvPr/>
        </p:nvSpPr>
        <p:spPr>
          <a:xfrm>
            <a:off x="7927956" y="2420856"/>
            <a:ext cx="8202360" cy="1392174"/>
          </a:xfrm>
          <a:prstGeom prst="rect">
            <a:avLst/>
          </a:prstGeom>
        </p:spPr>
        <p:txBody>
          <a:bodyPr lIns="0" tIns="0" rIns="0" bIns="0" rtlCol="0" anchor="t">
            <a:spAutoFit/>
          </a:bodyPr>
          <a:lstStyle/>
          <a:p>
            <a:pPr>
              <a:lnSpc>
                <a:spcPts val="2792"/>
              </a:lnSpc>
            </a:pPr>
            <a:r>
              <a:rPr lang="en-US" sz="1899">
                <a:solidFill>
                  <a:srgbClr val="000000"/>
                </a:solidFill>
                <a:latin typeface="Open Sauce Light"/>
              </a:rPr>
              <a:t>Implementing advanced NLP techniques for extracting key terms and candidate phrases, utilizing features like Term Frequency, Numerical Data, Term Count, and a word dictionary tailored for different news categories.</a:t>
            </a:r>
          </a:p>
        </p:txBody>
      </p:sp>
      <p:sp>
        <p:nvSpPr>
          <p:cNvPr id="15" name="TextBox 15"/>
          <p:cNvSpPr txBox="1"/>
          <p:nvPr/>
        </p:nvSpPr>
        <p:spPr>
          <a:xfrm>
            <a:off x="7927956" y="4944538"/>
            <a:ext cx="6986316" cy="1392174"/>
          </a:xfrm>
          <a:prstGeom prst="rect">
            <a:avLst/>
          </a:prstGeom>
        </p:spPr>
        <p:txBody>
          <a:bodyPr lIns="0" tIns="0" rIns="0" bIns="0" rtlCol="0" anchor="t">
            <a:spAutoFit/>
          </a:bodyPr>
          <a:lstStyle/>
          <a:p>
            <a:pPr>
              <a:lnSpc>
                <a:spcPts val="2792"/>
              </a:lnSpc>
            </a:pPr>
            <a:r>
              <a:rPr lang="en-US" sz="1899">
                <a:solidFill>
                  <a:srgbClr val="000000"/>
                </a:solidFill>
                <a:latin typeface="Open Sauce Light"/>
              </a:rPr>
              <a:t>Employing Natural Language Processing (NLP) parsing techniques to generate parse trees for leading sentences, identifying the most informative content to be included in news headlines.</a:t>
            </a:r>
          </a:p>
        </p:txBody>
      </p:sp>
      <p:grpSp>
        <p:nvGrpSpPr>
          <p:cNvPr id="16" name="Group 16"/>
          <p:cNvGrpSpPr>
            <a:grpSpLocks noChangeAspect="1"/>
          </p:cNvGrpSpPr>
          <p:nvPr/>
        </p:nvGrpSpPr>
        <p:grpSpPr>
          <a:xfrm>
            <a:off x="7283806" y="7408921"/>
            <a:ext cx="369918" cy="369918"/>
            <a:chOff x="6705600" y="1371600"/>
            <a:chExt cx="10972800" cy="10972800"/>
          </a:xfrm>
        </p:grpSpPr>
        <p:sp>
          <p:nvSpPr>
            <p:cNvPr id="17" name="Freeform 17"/>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8" name="TextBox 18"/>
          <p:cNvSpPr txBox="1"/>
          <p:nvPr/>
        </p:nvSpPr>
        <p:spPr>
          <a:xfrm>
            <a:off x="7927956" y="6810556"/>
            <a:ext cx="7537532" cy="788035"/>
          </a:xfrm>
          <a:prstGeom prst="rect">
            <a:avLst/>
          </a:prstGeom>
        </p:spPr>
        <p:txBody>
          <a:bodyPr lIns="0" tIns="0" rIns="0" bIns="0" rtlCol="0" anchor="t">
            <a:spAutoFit/>
          </a:bodyPr>
          <a:lstStyle/>
          <a:p>
            <a:pPr algn="just">
              <a:lnSpc>
                <a:spcPts val="3080"/>
              </a:lnSpc>
            </a:pPr>
            <a:r>
              <a:rPr lang="en-US" sz="2800" spc="89">
                <a:solidFill>
                  <a:srgbClr val="000000"/>
                </a:solidFill>
                <a:latin typeface="Open Sauce Medium"/>
              </a:rPr>
              <a:t>Headline Construction via Compression Algorithm</a:t>
            </a:r>
          </a:p>
        </p:txBody>
      </p:sp>
      <p:sp>
        <p:nvSpPr>
          <p:cNvPr id="19" name="TextBox 19"/>
          <p:cNvSpPr txBox="1"/>
          <p:nvPr/>
        </p:nvSpPr>
        <p:spPr>
          <a:xfrm>
            <a:off x="7927956" y="7722417"/>
            <a:ext cx="7022611" cy="131940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Utilizing a sentence compression algorithm to condense parsed sentences, forming compressed sentences that serve as potential headlines, followed by post-processing steps for improved syntax, tense, and grammar.</a:t>
            </a:r>
          </a:p>
        </p:txBody>
      </p:sp>
      <p:sp>
        <p:nvSpPr>
          <p:cNvPr id="20" name="TextBox 20"/>
          <p:cNvSpPr txBox="1"/>
          <p:nvPr/>
        </p:nvSpPr>
        <p:spPr>
          <a:xfrm>
            <a:off x="1639213" y="1941242"/>
            <a:ext cx="4436512" cy="711199"/>
          </a:xfrm>
          <a:prstGeom prst="rect">
            <a:avLst/>
          </a:prstGeom>
        </p:spPr>
        <p:txBody>
          <a:bodyPr lIns="0" tIns="0" rIns="0" bIns="0" rtlCol="0" anchor="t">
            <a:spAutoFit/>
          </a:bodyPr>
          <a:lstStyle/>
          <a:p>
            <a:pPr>
              <a:lnSpc>
                <a:spcPts val="5499"/>
              </a:lnSpc>
            </a:pPr>
            <a:r>
              <a:rPr lang="en-US" sz="4999" spc="159">
                <a:solidFill>
                  <a:srgbClr val="000000"/>
                </a:solidFill>
                <a:latin typeface="Days"/>
              </a:rPr>
              <a:t>Proposed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0423" y="476720"/>
            <a:ext cx="17389532" cy="9333560"/>
            <a:chOff x="0" y="0"/>
            <a:chExt cx="4579959" cy="2458222"/>
          </a:xfrm>
        </p:grpSpPr>
        <p:sp>
          <p:nvSpPr>
            <p:cNvPr id="4" name="Freeform 4"/>
            <p:cNvSpPr/>
            <p:nvPr/>
          </p:nvSpPr>
          <p:spPr>
            <a:xfrm>
              <a:off x="0" y="0"/>
              <a:ext cx="4579959" cy="2458222"/>
            </a:xfrm>
            <a:custGeom>
              <a:avLst/>
              <a:gdLst/>
              <a:ahLst/>
              <a:cxnLst/>
              <a:rect l="l" t="t" r="r" b="b"/>
              <a:pathLst>
                <a:path w="4579959" h="2458222">
                  <a:moveTo>
                    <a:pt x="0" y="0"/>
                  </a:moveTo>
                  <a:lnTo>
                    <a:pt x="4579959" y="0"/>
                  </a:lnTo>
                  <a:lnTo>
                    <a:pt x="4579959" y="2458222"/>
                  </a:lnTo>
                  <a:lnTo>
                    <a:pt x="0" y="2458222"/>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579959" cy="2486797"/>
            </a:xfrm>
            <a:prstGeom prst="rect">
              <a:avLst/>
            </a:prstGeom>
          </p:spPr>
          <p:txBody>
            <a:bodyPr lIns="50800" tIns="50800" rIns="50800" bIns="50800" rtlCol="0" anchor="ctr"/>
            <a:lstStyle/>
            <a:p>
              <a:pPr algn="ctr">
                <a:lnSpc>
                  <a:spcPts val="1869"/>
                </a:lnSpc>
              </a:pPr>
              <a:endParaRPr/>
            </a:p>
          </p:txBody>
        </p:sp>
      </p:grpSp>
      <p:pic>
        <p:nvPicPr>
          <p:cNvPr id="24" name="Picture 23">
            <a:extLst>
              <a:ext uri="{FF2B5EF4-FFF2-40B4-BE49-F238E27FC236}">
                <a16:creationId xmlns:a16="http://schemas.microsoft.com/office/drawing/2014/main" id="{F643534E-B7C2-F22F-7049-7310CA20FD0B}"/>
              </a:ext>
            </a:extLst>
          </p:cNvPr>
          <p:cNvPicPr>
            <a:picLocks noChangeAspect="1"/>
          </p:cNvPicPr>
          <p:nvPr/>
        </p:nvPicPr>
        <p:blipFill>
          <a:blip r:embed="rId4"/>
          <a:stretch>
            <a:fillRect/>
          </a:stretch>
        </p:blipFill>
        <p:spPr>
          <a:xfrm>
            <a:off x="5105400" y="1943100"/>
            <a:ext cx="10210800" cy="7010400"/>
          </a:xfrm>
          <a:prstGeom prst="rect">
            <a:avLst/>
          </a:prstGeom>
        </p:spPr>
      </p:pic>
      <p:sp>
        <p:nvSpPr>
          <p:cNvPr id="6" name="TextBox 5">
            <a:extLst>
              <a:ext uri="{FF2B5EF4-FFF2-40B4-BE49-F238E27FC236}">
                <a16:creationId xmlns:a16="http://schemas.microsoft.com/office/drawing/2014/main" id="{A7C0635A-5722-3E1E-D823-94C2BB37E289}"/>
              </a:ext>
            </a:extLst>
          </p:cNvPr>
          <p:cNvSpPr txBox="1"/>
          <p:nvPr/>
        </p:nvSpPr>
        <p:spPr>
          <a:xfrm>
            <a:off x="7368514" y="952500"/>
            <a:ext cx="3550972" cy="707886"/>
          </a:xfrm>
          <a:prstGeom prst="rect">
            <a:avLst/>
          </a:prstGeom>
          <a:noFill/>
        </p:spPr>
        <p:txBody>
          <a:bodyPr wrap="none" rtlCol="0">
            <a:spAutoFit/>
          </a:bodyPr>
          <a:lstStyle/>
          <a:p>
            <a:pPr algn="ctr"/>
            <a:r>
              <a:rPr lang="en-IN" sz="4000" dirty="0">
                <a:latin typeface="Open Sauce Medium" panose="020B0604020202020204" charset="0"/>
              </a:rPr>
              <a:t>Methodology</a:t>
            </a:r>
          </a:p>
        </p:txBody>
      </p:sp>
    </p:spTree>
    <p:extLst>
      <p:ext uri="{BB962C8B-B14F-4D97-AF65-F5344CB8AC3E}">
        <p14:creationId xmlns:p14="http://schemas.microsoft.com/office/powerpoint/2010/main" val="297030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61514" y="1395243"/>
            <a:ext cx="16253278" cy="8513862"/>
            <a:chOff x="0" y="0"/>
            <a:chExt cx="4280699" cy="2242334"/>
          </a:xfrm>
        </p:grpSpPr>
        <p:sp>
          <p:nvSpPr>
            <p:cNvPr id="4" name="Freeform 4"/>
            <p:cNvSpPr/>
            <p:nvPr/>
          </p:nvSpPr>
          <p:spPr>
            <a:xfrm>
              <a:off x="0" y="0"/>
              <a:ext cx="4280699" cy="2242334"/>
            </a:xfrm>
            <a:custGeom>
              <a:avLst/>
              <a:gdLst/>
              <a:ahLst/>
              <a:cxnLst/>
              <a:rect l="l" t="t" r="r" b="b"/>
              <a:pathLst>
                <a:path w="4280699" h="2242334">
                  <a:moveTo>
                    <a:pt x="0" y="0"/>
                  </a:moveTo>
                  <a:lnTo>
                    <a:pt x="4280699" y="0"/>
                  </a:lnTo>
                  <a:lnTo>
                    <a:pt x="4280699" y="2242334"/>
                  </a:lnTo>
                  <a:lnTo>
                    <a:pt x="0" y="2242334"/>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280699" cy="2270909"/>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4128945" y="5778482"/>
            <a:ext cx="4873500"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Text Preprocessing</a:t>
            </a:r>
          </a:p>
        </p:txBody>
      </p:sp>
      <p:sp>
        <p:nvSpPr>
          <p:cNvPr id="7" name="TextBox 7"/>
          <p:cNvSpPr txBox="1"/>
          <p:nvPr/>
        </p:nvSpPr>
        <p:spPr>
          <a:xfrm>
            <a:off x="4128945" y="3923318"/>
            <a:ext cx="3736180" cy="982980"/>
          </a:xfrm>
          <a:prstGeom prst="rect">
            <a:avLst/>
          </a:prstGeom>
        </p:spPr>
        <p:txBody>
          <a:bodyPr lIns="0" tIns="0" rIns="0" bIns="0" rtlCol="0" anchor="t">
            <a:spAutoFit/>
          </a:bodyPr>
          <a:lstStyle/>
          <a:p>
            <a:pPr>
              <a:lnSpc>
                <a:spcPts val="2519"/>
              </a:lnSpc>
              <a:spcBef>
                <a:spcPct val="0"/>
              </a:spcBef>
            </a:pPr>
            <a:r>
              <a:rPr lang="en-US" sz="1799">
                <a:solidFill>
                  <a:srgbClr val="000000"/>
                </a:solidFill>
                <a:latin typeface="Agrandir Narrow"/>
              </a:rPr>
              <a:t>Python: Primary language for implementing NLP algorithms and handling data processing tasks.</a:t>
            </a:r>
          </a:p>
        </p:txBody>
      </p:sp>
      <p:grpSp>
        <p:nvGrpSpPr>
          <p:cNvPr id="8" name="Group 8"/>
          <p:cNvGrpSpPr/>
          <p:nvPr/>
        </p:nvGrpSpPr>
        <p:grpSpPr>
          <a:xfrm>
            <a:off x="2716237" y="3360372"/>
            <a:ext cx="898829" cy="939201"/>
            <a:chOff x="0" y="0"/>
            <a:chExt cx="1198439" cy="1252268"/>
          </a:xfrm>
        </p:grpSpPr>
        <p:grpSp>
          <p:nvGrpSpPr>
            <p:cNvPr id="9" name="Group 9"/>
            <p:cNvGrpSpPr/>
            <p:nvPr/>
          </p:nvGrpSpPr>
          <p:grpSpPr>
            <a:xfrm>
              <a:off x="0" y="0"/>
              <a:ext cx="1198439" cy="1252268"/>
              <a:chOff x="0" y="0"/>
              <a:chExt cx="354711" cy="370643"/>
            </a:xfrm>
          </p:grpSpPr>
          <p:sp>
            <p:nvSpPr>
              <p:cNvPr id="10" name="Freeform 10"/>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11" name="TextBox 11"/>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01</a:t>
              </a:r>
            </a:p>
          </p:txBody>
        </p:sp>
      </p:grpSp>
      <p:sp>
        <p:nvSpPr>
          <p:cNvPr id="13" name="TextBox 13"/>
          <p:cNvSpPr txBox="1"/>
          <p:nvPr/>
        </p:nvSpPr>
        <p:spPr>
          <a:xfrm>
            <a:off x="4128945" y="3312747"/>
            <a:ext cx="4298754"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Programming Languages</a:t>
            </a:r>
          </a:p>
        </p:txBody>
      </p:sp>
      <p:sp>
        <p:nvSpPr>
          <p:cNvPr id="14" name="TextBox 14"/>
          <p:cNvSpPr txBox="1"/>
          <p:nvPr/>
        </p:nvSpPr>
        <p:spPr>
          <a:xfrm>
            <a:off x="4128945" y="6474442"/>
            <a:ext cx="3736180" cy="2868930"/>
          </a:xfrm>
          <a:prstGeom prst="rect">
            <a:avLst/>
          </a:prstGeom>
        </p:spPr>
        <p:txBody>
          <a:bodyPr lIns="0" tIns="0" rIns="0" bIns="0" rtlCol="0" anchor="t">
            <a:spAutoFit/>
          </a:bodyPr>
          <a:lstStyle/>
          <a:p>
            <a:pPr>
              <a:lnSpc>
                <a:spcPts val="2519"/>
              </a:lnSpc>
            </a:pPr>
            <a:r>
              <a:rPr lang="en-US" sz="1799">
                <a:solidFill>
                  <a:srgbClr val="000000"/>
                </a:solidFill>
                <a:latin typeface="Agrandir Narrow"/>
              </a:rPr>
              <a:t>Tokenization: NLTK's tokenization functions are employed to break down text into individual words or phrases.</a:t>
            </a:r>
          </a:p>
          <a:p>
            <a:pPr>
              <a:lnSpc>
                <a:spcPts val="2519"/>
              </a:lnSpc>
            </a:pPr>
            <a:endParaRPr lang="en-US" sz="1799">
              <a:solidFill>
                <a:srgbClr val="000000"/>
              </a:solidFill>
              <a:latin typeface="Agrandir Narrow"/>
            </a:endParaRPr>
          </a:p>
          <a:p>
            <a:pPr>
              <a:lnSpc>
                <a:spcPts val="2519"/>
              </a:lnSpc>
            </a:pPr>
            <a:r>
              <a:rPr lang="en-US" sz="1799">
                <a:solidFill>
                  <a:srgbClr val="000000"/>
                </a:solidFill>
                <a:latin typeface="Agrandir Narrow"/>
              </a:rPr>
              <a:t>Stemming: Reducing words to their root form using NLTK's stemming algorithms.</a:t>
            </a:r>
          </a:p>
          <a:p>
            <a:pPr>
              <a:lnSpc>
                <a:spcPts val="2519"/>
              </a:lnSpc>
              <a:spcBef>
                <a:spcPct val="0"/>
              </a:spcBef>
            </a:pPr>
            <a:endParaRPr lang="en-US" sz="1799">
              <a:solidFill>
                <a:srgbClr val="000000"/>
              </a:solidFill>
              <a:latin typeface="Agrandir Narrow"/>
            </a:endParaRPr>
          </a:p>
        </p:txBody>
      </p:sp>
      <p:sp>
        <p:nvSpPr>
          <p:cNvPr id="15" name="TextBox 15"/>
          <p:cNvSpPr txBox="1"/>
          <p:nvPr/>
        </p:nvSpPr>
        <p:spPr>
          <a:xfrm>
            <a:off x="10548383" y="3978416"/>
            <a:ext cx="4786690" cy="5239703"/>
          </a:xfrm>
          <a:prstGeom prst="rect">
            <a:avLst/>
          </a:prstGeom>
        </p:spPr>
        <p:txBody>
          <a:bodyPr lIns="0" tIns="0" rIns="0" bIns="0" rtlCol="0" anchor="t">
            <a:spAutoFit/>
          </a:bodyPr>
          <a:lstStyle/>
          <a:p>
            <a:pPr marL="433149" lvl="1" indent="-216575">
              <a:lnSpc>
                <a:spcPts val="2808"/>
              </a:lnSpc>
              <a:buFont typeface="Arial"/>
              <a:buChar char="•"/>
            </a:pPr>
            <a:r>
              <a:rPr lang="en-US" sz="2006">
                <a:solidFill>
                  <a:srgbClr val="000000"/>
                </a:solidFill>
                <a:latin typeface="Agrandir Narrow"/>
              </a:rPr>
              <a:t>NLTK (Natural Language Toolkit): A powerful library for working with human language data. Components such as tokenizers, stemmers, and parsers from NLTK are employed.</a:t>
            </a:r>
          </a:p>
          <a:p>
            <a:pPr marL="433149" lvl="1" indent="-216575">
              <a:lnSpc>
                <a:spcPts val="2808"/>
              </a:lnSpc>
              <a:buFont typeface="Arial"/>
              <a:buChar char="•"/>
            </a:pPr>
            <a:r>
              <a:rPr lang="en-US" sz="2006">
                <a:solidFill>
                  <a:srgbClr val="000000"/>
                </a:solidFill>
                <a:latin typeface="Agrandir Narrow"/>
              </a:rPr>
              <a:t>Stanford Parser: Used for efficient parsing of leading sentences, generating parse trees that capture syntactic structures.</a:t>
            </a:r>
          </a:p>
          <a:p>
            <a:pPr marL="433149" lvl="1" indent="-216575">
              <a:lnSpc>
                <a:spcPts val="2808"/>
              </a:lnSpc>
              <a:buFont typeface="Arial"/>
              <a:buChar char="•"/>
            </a:pPr>
            <a:r>
              <a:rPr lang="en-US" sz="2006">
                <a:solidFill>
                  <a:srgbClr val="000000"/>
                </a:solidFill>
                <a:latin typeface="Agrandir Narrow"/>
              </a:rPr>
              <a:t>KEA (Keyphrase Extraction Algorithm): An algorithm specifically designed for extracting keyphrases from text. Applied for identifying and extracting candidate phrases.</a:t>
            </a:r>
          </a:p>
          <a:p>
            <a:pPr>
              <a:lnSpc>
                <a:spcPts val="2808"/>
              </a:lnSpc>
              <a:spcBef>
                <a:spcPct val="0"/>
              </a:spcBef>
            </a:pPr>
            <a:endParaRPr lang="en-US" sz="2006">
              <a:solidFill>
                <a:srgbClr val="000000"/>
              </a:solidFill>
              <a:latin typeface="Agrandir Narrow"/>
            </a:endParaRPr>
          </a:p>
        </p:txBody>
      </p:sp>
      <p:sp>
        <p:nvSpPr>
          <p:cNvPr id="16" name="TextBox 16"/>
          <p:cNvSpPr txBox="1"/>
          <p:nvPr/>
        </p:nvSpPr>
        <p:spPr>
          <a:xfrm>
            <a:off x="10791591" y="3312747"/>
            <a:ext cx="4074611"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NLP Libraries and Tools</a:t>
            </a:r>
          </a:p>
        </p:txBody>
      </p:sp>
      <p:grpSp>
        <p:nvGrpSpPr>
          <p:cNvPr id="17" name="Group 17"/>
          <p:cNvGrpSpPr/>
          <p:nvPr/>
        </p:nvGrpSpPr>
        <p:grpSpPr>
          <a:xfrm>
            <a:off x="9649554" y="3360372"/>
            <a:ext cx="898829" cy="939201"/>
            <a:chOff x="0" y="0"/>
            <a:chExt cx="1198439" cy="1252268"/>
          </a:xfrm>
        </p:grpSpPr>
        <p:grpSp>
          <p:nvGrpSpPr>
            <p:cNvPr id="18" name="Group 18"/>
            <p:cNvGrpSpPr/>
            <p:nvPr/>
          </p:nvGrpSpPr>
          <p:grpSpPr>
            <a:xfrm>
              <a:off x="0" y="0"/>
              <a:ext cx="1198439" cy="1252268"/>
              <a:chOff x="0" y="0"/>
              <a:chExt cx="354711" cy="370643"/>
            </a:xfrm>
          </p:grpSpPr>
          <p:sp>
            <p:nvSpPr>
              <p:cNvPr id="19" name="Freeform 19"/>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20" name="TextBox 20"/>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02</a:t>
              </a:r>
            </a:p>
          </p:txBody>
        </p:sp>
      </p:grpSp>
      <p:grpSp>
        <p:nvGrpSpPr>
          <p:cNvPr id="22" name="Group 22"/>
          <p:cNvGrpSpPr/>
          <p:nvPr/>
        </p:nvGrpSpPr>
        <p:grpSpPr>
          <a:xfrm>
            <a:off x="2716237" y="5826107"/>
            <a:ext cx="898829" cy="939201"/>
            <a:chOff x="0" y="0"/>
            <a:chExt cx="1198439" cy="1252268"/>
          </a:xfrm>
        </p:grpSpPr>
        <p:grpSp>
          <p:nvGrpSpPr>
            <p:cNvPr id="23" name="Group 23"/>
            <p:cNvGrpSpPr/>
            <p:nvPr/>
          </p:nvGrpSpPr>
          <p:grpSpPr>
            <a:xfrm>
              <a:off x="0" y="0"/>
              <a:ext cx="1198439" cy="1252268"/>
              <a:chOff x="0" y="0"/>
              <a:chExt cx="354711" cy="370643"/>
            </a:xfrm>
          </p:grpSpPr>
          <p:sp>
            <p:nvSpPr>
              <p:cNvPr id="24" name="Freeform 24"/>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sp>
          <p:sp>
            <p:nvSpPr>
              <p:cNvPr id="25" name="TextBox 25"/>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03</a:t>
              </a:r>
            </a:p>
          </p:txBody>
        </p:sp>
      </p:grpSp>
      <p:sp>
        <p:nvSpPr>
          <p:cNvPr id="27" name="TextBox 27"/>
          <p:cNvSpPr txBox="1"/>
          <p:nvPr/>
        </p:nvSpPr>
        <p:spPr>
          <a:xfrm>
            <a:off x="5229459" y="1398893"/>
            <a:ext cx="7089807" cy="1536700"/>
          </a:xfrm>
          <a:prstGeom prst="rect">
            <a:avLst/>
          </a:prstGeom>
        </p:spPr>
        <p:txBody>
          <a:bodyPr lIns="0" tIns="0" rIns="0" bIns="0" rtlCol="0" anchor="t">
            <a:spAutoFit/>
          </a:bodyPr>
          <a:lstStyle/>
          <a:p>
            <a:pPr algn="ctr">
              <a:lnSpc>
                <a:spcPts val="6049"/>
              </a:lnSpc>
            </a:pPr>
            <a:r>
              <a:rPr lang="en-US" sz="5499" spc="175">
                <a:solidFill>
                  <a:srgbClr val="000000"/>
                </a:solidFill>
                <a:latin typeface="Days"/>
              </a:rPr>
              <a:t>Experimentation Setup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87115" y="591908"/>
            <a:ext cx="17000317" cy="8953025"/>
            <a:chOff x="0" y="0"/>
            <a:chExt cx="4477450" cy="2357998"/>
          </a:xfrm>
        </p:grpSpPr>
        <p:sp>
          <p:nvSpPr>
            <p:cNvPr id="4" name="Freeform 4"/>
            <p:cNvSpPr/>
            <p:nvPr/>
          </p:nvSpPr>
          <p:spPr>
            <a:xfrm>
              <a:off x="0" y="0"/>
              <a:ext cx="4477450" cy="2357998"/>
            </a:xfrm>
            <a:custGeom>
              <a:avLst/>
              <a:gdLst/>
              <a:ahLst/>
              <a:cxnLst/>
              <a:rect l="l" t="t" r="r" b="b"/>
              <a:pathLst>
                <a:path w="4477450" h="2357998">
                  <a:moveTo>
                    <a:pt x="0" y="0"/>
                  </a:moveTo>
                  <a:lnTo>
                    <a:pt x="4477450" y="0"/>
                  </a:lnTo>
                  <a:lnTo>
                    <a:pt x="4477450" y="2357998"/>
                  </a:lnTo>
                  <a:lnTo>
                    <a:pt x="0" y="235799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77450" cy="238657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V="1">
            <a:off x="2907138" y="2892694"/>
            <a:ext cx="13746813"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15219872" y="2687085"/>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12046404" y="2687085"/>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8876055" y="2687085"/>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5995494" y="2687085"/>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5" name="Group 15"/>
          <p:cNvGrpSpPr>
            <a:grpSpLocks noChangeAspect="1"/>
          </p:cNvGrpSpPr>
          <p:nvPr/>
        </p:nvGrpSpPr>
        <p:grpSpPr>
          <a:xfrm rot="5400000">
            <a:off x="2701529" y="2687085"/>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7" name="TextBox 17"/>
          <p:cNvSpPr txBox="1"/>
          <p:nvPr/>
        </p:nvSpPr>
        <p:spPr>
          <a:xfrm>
            <a:off x="1516808" y="3238449"/>
            <a:ext cx="2709673"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DATA COLLECTION AND </a:t>
            </a:r>
          </a:p>
          <a:p>
            <a:pPr algn="ctr">
              <a:lnSpc>
                <a:spcPts val="2310"/>
              </a:lnSpc>
            </a:pPr>
            <a:r>
              <a:rPr lang="en-US" sz="2100" spc="67">
                <a:solidFill>
                  <a:srgbClr val="000000"/>
                </a:solidFill>
                <a:latin typeface="Open Sauce Medium"/>
              </a:rPr>
              <a:t>PREPROCESSING</a:t>
            </a:r>
          </a:p>
        </p:txBody>
      </p:sp>
      <p:sp>
        <p:nvSpPr>
          <p:cNvPr id="18" name="TextBox 18"/>
          <p:cNvSpPr txBox="1"/>
          <p:nvPr/>
        </p:nvSpPr>
        <p:spPr>
          <a:xfrm>
            <a:off x="1516808" y="4234512"/>
            <a:ext cx="2449249" cy="3751707"/>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Collection of news articles and relevant datasets.</a:t>
            </a:r>
          </a:p>
          <a:p>
            <a:pPr marL="367031" lvl="1" indent="-183515">
              <a:lnSpc>
                <a:spcPts val="2499"/>
              </a:lnSpc>
              <a:buFont typeface="Arial"/>
              <a:buChar char="•"/>
            </a:pPr>
            <a:r>
              <a:rPr lang="en-US" sz="1700">
                <a:solidFill>
                  <a:srgbClr val="000000"/>
                </a:solidFill>
                <a:latin typeface="Open Sauce Light"/>
              </a:rPr>
              <a:t>Preprocessing of text data, including tasks like removing irrelevant information, handling noise, and ensuring consistency.</a:t>
            </a:r>
          </a:p>
          <a:p>
            <a:pPr>
              <a:lnSpc>
                <a:spcPts val="2499"/>
              </a:lnSpc>
            </a:pPr>
            <a:endParaRPr lang="en-US" sz="1700">
              <a:solidFill>
                <a:srgbClr val="000000"/>
              </a:solidFill>
              <a:latin typeface="Open Sauce Light"/>
            </a:endParaRPr>
          </a:p>
        </p:txBody>
      </p:sp>
      <p:sp>
        <p:nvSpPr>
          <p:cNvPr id="19" name="TextBox 19"/>
          <p:cNvSpPr txBox="1"/>
          <p:nvPr/>
        </p:nvSpPr>
        <p:spPr>
          <a:xfrm>
            <a:off x="10925001" y="3254770"/>
            <a:ext cx="2736463"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COMPRESSED SENTENCE GENERATION</a:t>
            </a:r>
          </a:p>
        </p:txBody>
      </p:sp>
      <p:sp>
        <p:nvSpPr>
          <p:cNvPr id="20" name="TextBox 20"/>
          <p:cNvSpPr txBox="1"/>
          <p:nvPr/>
        </p:nvSpPr>
        <p:spPr>
          <a:xfrm>
            <a:off x="4832872" y="3238449"/>
            <a:ext cx="2736463"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KEY TERM AND KEYPHRASE EXTRACTION</a:t>
            </a:r>
          </a:p>
        </p:txBody>
      </p:sp>
      <p:sp>
        <p:nvSpPr>
          <p:cNvPr id="21" name="TextBox 21"/>
          <p:cNvSpPr txBox="1"/>
          <p:nvPr/>
        </p:nvSpPr>
        <p:spPr>
          <a:xfrm>
            <a:off x="5120086" y="4234512"/>
            <a:ext cx="2449249" cy="3751707"/>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Implementation of algorithms for extracting key terms and keyphrases.</a:t>
            </a:r>
          </a:p>
          <a:p>
            <a:pPr marL="367031" lvl="1" indent="-183515">
              <a:lnSpc>
                <a:spcPts val="2499"/>
              </a:lnSpc>
              <a:buFont typeface="Arial"/>
              <a:buChar char="•"/>
            </a:pPr>
            <a:r>
              <a:rPr lang="en-US" sz="1700">
                <a:solidFill>
                  <a:srgbClr val="000000"/>
                </a:solidFill>
                <a:latin typeface="Open Sauce Light"/>
              </a:rPr>
              <a:t>Integration of features like Term Frequency, Numerical Data, and Temporal Data for effective extraction.</a:t>
            </a:r>
          </a:p>
          <a:p>
            <a:pPr>
              <a:lnSpc>
                <a:spcPts val="2499"/>
              </a:lnSpc>
            </a:pPr>
            <a:endParaRPr lang="en-US" sz="1700">
              <a:solidFill>
                <a:srgbClr val="000000"/>
              </a:solidFill>
              <a:latin typeface="Open Sauce Light"/>
            </a:endParaRPr>
          </a:p>
        </p:txBody>
      </p:sp>
      <p:sp>
        <p:nvSpPr>
          <p:cNvPr id="22" name="TextBox 22"/>
          <p:cNvSpPr txBox="1"/>
          <p:nvPr/>
        </p:nvSpPr>
        <p:spPr>
          <a:xfrm>
            <a:off x="7775769" y="3238449"/>
            <a:ext cx="2736463"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PARSING OF LEADING SENTENCES</a:t>
            </a:r>
          </a:p>
        </p:txBody>
      </p:sp>
      <p:sp>
        <p:nvSpPr>
          <p:cNvPr id="23" name="TextBox 23"/>
          <p:cNvSpPr txBox="1"/>
          <p:nvPr/>
        </p:nvSpPr>
        <p:spPr>
          <a:xfrm>
            <a:off x="8250507" y="4234512"/>
            <a:ext cx="2449249" cy="1865757"/>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Implementation of parsing techniques, utilizing Stanford Parser to generate parse trees for leading sentences.</a:t>
            </a:r>
          </a:p>
        </p:txBody>
      </p:sp>
      <p:sp>
        <p:nvSpPr>
          <p:cNvPr id="24" name="TextBox 24"/>
          <p:cNvSpPr txBox="1"/>
          <p:nvPr/>
        </p:nvSpPr>
        <p:spPr>
          <a:xfrm>
            <a:off x="11212215" y="4234512"/>
            <a:ext cx="2449249" cy="4066032"/>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Development of a compression algorithm to form concise yet informative compressed sentences.</a:t>
            </a:r>
          </a:p>
          <a:p>
            <a:pPr marL="367031" lvl="1" indent="-183515">
              <a:lnSpc>
                <a:spcPts val="2499"/>
              </a:lnSpc>
              <a:buFont typeface="Arial"/>
              <a:buChar char="•"/>
            </a:pPr>
            <a:r>
              <a:rPr lang="en-US" sz="1700">
                <a:solidFill>
                  <a:srgbClr val="000000"/>
                </a:solidFill>
                <a:latin typeface="Open Sauce Light"/>
              </a:rPr>
              <a:t>Iterative steps to remove unwanted elements and achieve the desired headline length.</a:t>
            </a:r>
          </a:p>
          <a:p>
            <a:pPr>
              <a:lnSpc>
                <a:spcPts val="2499"/>
              </a:lnSpc>
            </a:pPr>
            <a:endParaRPr lang="en-US" sz="1700">
              <a:solidFill>
                <a:srgbClr val="000000"/>
              </a:solidFill>
              <a:latin typeface="Open Sauce Light"/>
            </a:endParaRPr>
          </a:p>
        </p:txBody>
      </p:sp>
      <p:sp>
        <p:nvSpPr>
          <p:cNvPr id="25" name="TextBox 25"/>
          <p:cNvSpPr txBox="1"/>
          <p:nvPr/>
        </p:nvSpPr>
        <p:spPr>
          <a:xfrm>
            <a:off x="3921917" y="1212709"/>
            <a:ext cx="10444167" cy="680085"/>
          </a:xfrm>
          <a:prstGeom prst="rect">
            <a:avLst/>
          </a:prstGeom>
        </p:spPr>
        <p:txBody>
          <a:bodyPr lIns="0" tIns="0" rIns="0" bIns="0" rtlCol="0" anchor="t">
            <a:spAutoFit/>
          </a:bodyPr>
          <a:lstStyle/>
          <a:p>
            <a:pPr marL="0" lvl="0" indent="0" algn="ctr">
              <a:lnSpc>
                <a:spcPts val="5519"/>
              </a:lnSpc>
              <a:spcBef>
                <a:spcPct val="0"/>
              </a:spcBef>
            </a:pPr>
            <a:r>
              <a:rPr lang="en-US" sz="3999" spc="111" dirty="0">
                <a:solidFill>
                  <a:srgbClr val="010101"/>
                </a:solidFill>
                <a:latin typeface="Open Sauce Medium"/>
              </a:rPr>
              <a:t>STAGES OF EXPERIMENTATION WORK</a:t>
            </a:r>
          </a:p>
        </p:txBody>
      </p:sp>
      <p:sp>
        <p:nvSpPr>
          <p:cNvPr id="26" name="TextBox 26"/>
          <p:cNvSpPr txBox="1"/>
          <p:nvPr/>
        </p:nvSpPr>
        <p:spPr>
          <a:xfrm>
            <a:off x="14451808" y="3225428"/>
            <a:ext cx="1879207"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MATCHING AND RANKING</a:t>
            </a:r>
          </a:p>
        </p:txBody>
      </p:sp>
      <p:sp>
        <p:nvSpPr>
          <p:cNvPr id="27" name="TextBox 27"/>
          <p:cNvSpPr txBox="1"/>
          <p:nvPr/>
        </p:nvSpPr>
        <p:spPr>
          <a:xfrm>
            <a:off x="14344464" y="4234512"/>
            <a:ext cx="2449249" cy="3123057"/>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Matching extracted key terms with compressed sentences.</a:t>
            </a:r>
          </a:p>
          <a:p>
            <a:pPr marL="367031" lvl="1" indent="-183515">
              <a:lnSpc>
                <a:spcPts val="2499"/>
              </a:lnSpc>
              <a:buFont typeface="Arial"/>
              <a:buChar char="•"/>
            </a:pPr>
            <a:r>
              <a:rPr lang="en-US" sz="1700">
                <a:solidFill>
                  <a:srgbClr val="000000"/>
                </a:solidFill>
                <a:latin typeface="Open Sauce Light"/>
              </a:rPr>
              <a:t>Ranking of compressed sentences based on the number of matched keywords.</a:t>
            </a:r>
          </a:p>
          <a:p>
            <a:pPr>
              <a:lnSpc>
                <a:spcPts val="2499"/>
              </a:lnSpc>
            </a:pPr>
            <a:endParaRPr lang="en-US" sz="1700">
              <a:solidFill>
                <a:srgbClr val="000000"/>
              </a:solidFill>
              <a:latin typeface="Open Sauc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87115" y="591908"/>
            <a:ext cx="17000317" cy="8953025"/>
            <a:chOff x="0" y="0"/>
            <a:chExt cx="4477450" cy="2357998"/>
          </a:xfrm>
        </p:grpSpPr>
        <p:sp>
          <p:nvSpPr>
            <p:cNvPr id="4" name="Freeform 4"/>
            <p:cNvSpPr/>
            <p:nvPr/>
          </p:nvSpPr>
          <p:spPr>
            <a:xfrm>
              <a:off x="0" y="0"/>
              <a:ext cx="4477450" cy="2357998"/>
            </a:xfrm>
            <a:custGeom>
              <a:avLst/>
              <a:gdLst/>
              <a:ahLst/>
              <a:cxnLst/>
              <a:rect l="l" t="t" r="r" b="b"/>
              <a:pathLst>
                <a:path w="4477450" h="2357998">
                  <a:moveTo>
                    <a:pt x="0" y="0"/>
                  </a:moveTo>
                  <a:lnTo>
                    <a:pt x="4477450" y="0"/>
                  </a:lnTo>
                  <a:lnTo>
                    <a:pt x="4477450" y="2357998"/>
                  </a:lnTo>
                  <a:lnTo>
                    <a:pt x="0" y="235799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77450" cy="2386573"/>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2907138" y="2892694"/>
            <a:ext cx="11800156" cy="0"/>
          </a:xfrm>
          <a:prstGeom prst="line">
            <a:avLst/>
          </a:prstGeom>
          <a:ln w="76200" cap="flat">
            <a:solidFill>
              <a:srgbClr val="202354"/>
            </a:solidFill>
            <a:prstDash val="solid"/>
            <a:headEnd type="none" w="sm" len="sm"/>
            <a:tailEnd type="none" w="sm" len="sm"/>
          </a:ln>
        </p:spPr>
      </p:sp>
      <p:grpSp>
        <p:nvGrpSpPr>
          <p:cNvPr id="7" name="Group 7"/>
          <p:cNvGrpSpPr>
            <a:grpSpLocks noChangeAspect="1"/>
          </p:cNvGrpSpPr>
          <p:nvPr/>
        </p:nvGrpSpPr>
        <p:grpSpPr>
          <a:xfrm rot="5400000">
            <a:off x="14707294" y="2687085"/>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9" name="Group 9"/>
          <p:cNvGrpSpPr>
            <a:grpSpLocks noChangeAspect="1"/>
          </p:cNvGrpSpPr>
          <p:nvPr/>
        </p:nvGrpSpPr>
        <p:grpSpPr>
          <a:xfrm rot="5400000">
            <a:off x="10244286" y="268162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1" name="Group 11"/>
          <p:cNvGrpSpPr>
            <a:grpSpLocks noChangeAspect="1"/>
          </p:cNvGrpSpPr>
          <p:nvPr/>
        </p:nvGrpSpPr>
        <p:grpSpPr>
          <a:xfrm rot="5400000">
            <a:off x="6575332" y="268162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grpSp>
        <p:nvGrpSpPr>
          <p:cNvPr id="13" name="Group 13"/>
          <p:cNvGrpSpPr>
            <a:grpSpLocks noChangeAspect="1"/>
          </p:cNvGrpSpPr>
          <p:nvPr/>
        </p:nvGrpSpPr>
        <p:grpSpPr>
          <a:xfrm rot="5400000">
            <a:off x="2701529" y="2687085"/>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sp>
      </p:grpSp>
      <p:sp>
        <p:nvSpPr>
          <p:cNvPr id="15" name="TextBox 15"/>
          <p:cNvSpPr txBox="1"/>
          <p:nvPr/>
        </p:nvSpPr>
        <p:spPr>
          <a:xfrm>
            <a:off x="1526333" y="3254770"/>
            <a:ext cx="2709673" cy="58864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POST-PROCESSING</a:t>
            </a:r>
          </a:p>
        </p:txBody>
      </p:sp>
      <p:sp>
        <p:nvSpPr>
          <p:cNvPr id="16" name="TextBox 16"/>
          <p:cNvSpPr txBox="1"/>
          <p:nvPr/>
        </p:nvSpPr>
        <p:spPr>
          <a:xfrm>
            <a:off x="1526333" y="4391675"/>
            <a:ext cx="2449249" cy="3437382"/>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Implementing post-processing steps to refine the selected headline.</a:t>
            </a:r>
          </a:p>
          <a:p>
            <a:pPr marL="367031" lvl="1" indent="-183515">
              <a:lnSpc>
                <a:spcPts val="2499"/>
              </a:lnSpc>
              <a:buFont typeface="Arial"/>
              <a:buChar char="•"/>
            </a:pPr>
            <a:r>
              <a:rPr lang="en-US" sz="1700">
                <a:solidFill>
                  <a:srgbClr val="000000"/>
                </a:solidFill>
                <a:latin typeface="Open Sauce Light"/>
              </a:rPr>
              <a:t>Corrections for syntax, tense, and grammar to enhance the quality of the generated headline.</a:t>
            </a:r>
          </a:p>
          <a:p>
            <a:pPr>
              <a:lnSpc>
                <a:spcPts val="2499"/>
              </a:lnSpc>
            </a:pPr>
            <a:endParaRPr lang="en-US" sz="1700">
              <a:solidFill>
                <a:srgbClr val="000000"/>
              </a:solidFill>
              <a:latin typeface="Open Sauce Light"/>
            </a:endParaRPr>
          </a:p>
        </p:txBody>
      </p:sp>
      <p:sp>
        <p:nvSpPr>
          <p:cNvPr id="17" name="TextBox 17"/>
          <p:cNvSpPr txBox="1"/>
          <p:nvPr/>
        </p:nvSpPr>
        <p:spPr>
          <a:xfrm>
            <a:off x="12937224" y="3254770"/>
            <a:ext cx="3540139"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CONTINUOUS IMPROVEMENT AND FUTURE RESEARCH</a:t>
            </a:r>
          </a:p>
        </p:txBody>
      </p:sp>
      <p:sp>
        <p:nvSpPr>
          <p:cNvPr id="18" name="TextBox 18"/>
          <p:cNvSpPr txBox="1"/>
          <p:nvPr/>
        </p:nvSpPr>
        <p:spPr>
          <a:xfrm>
            <a:off x="5412710" y="3254770"/>
            <a:ext cx="2736463"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EVALUATION AND METRICS CALCULATION</a:t>
            </a:r>
          </a:p>
        </p:txBody>
      </p:sp>
      <p:sp>
        <p:nvSpPr>
          <p:cNvPr id="19" name="TextBox 19"/>
          <p:cNvSpPr txBox="1"/>
          <p:nvPr/>
        </p:nvSpPr>
        <p:spPr>
          <a:xfrm>
            <a:off x="5412710" y="4391675"/>
            <a:ext cx="2449249" cy="3123057"/>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Calculation of precision, recall, and F1 score to quantitatively assess the system's effectiveness.</a:t>
            </a:r>
          </a:p>
          <a:p>
            <a:pPr marL="367031" lvl="1" indent="-183515">
              <a:lnSpc>
                <a:spcPts val="2499"/>
              </a:lnSpc>
              <a:buFont typeface="Arial"/>
              <a:buChar char="•"/>
            </a:pPr>
            <a:r>
              <a:rPr lang="en-US" sz="1700">
                <a:solidFill>
                  <a:srgbClr val="000000"/>
                </a:solidFill>
                <a:latin typeface="Open Sauce Light"/>
              </a:rPr>
              <a:t>Comparative analysis with existing methods.</a:t>
            </a:r>
          </a:p>
          <a:p>
            <a:pPr>
              <a:lnSpc>
                <a:spcPts val="2499"/>
              </a:lnSpc>
            </a:pPr>
            <a:endParaRPr lang="en-US" sz="1700">
              <a:solidFill>
                <a:srgbClr val="000000"/>
              </a:solidFill>
              <a:latin typeface="Open Sauce Light"/>
            </a:endParaRPr>
          </a:p>
        </p:txBody>
      </p:sp>
      <p:sp>
        <p:nvSpPr>
          <p:cNvPr id="20" name="TextBox 20"/>
          <p:cNvSpPr txBox="1"/>
          <p:nvPr/>
        </p:nvSpPr>
        <p:spPr>
          <a:xfrm>
            <a:off x="9019662" y="3254770"/>
            <a:ext cx="2736463" cy="874395"/>
          </a:xfrm>
          <a:prstGeom prst="rect">
            <a:avLst/>
          </a:prstGeom>
        </p:spPr>
        <p:txBody>
          <a:bodyPr lIns="0" tIns="0" rIns="0" bIns="0" rtlCol="0" anchor="t">
            <a:spAutoFit/>
          </a:bodyPr>
          <a:lstStyle/>
          <a:p>
            <a:pPr algn="ctr">
              <a:lnSpc>
                <a:spcPts val="2310"/>
              </a:lnSpc>
            </a:pPr>
            <a:r>
              <a:rPr lang="en-US" sz="2100" spc="67">
                <a:solidFill>
                  <a:srgbClr val="000000"/>
                </a:solidFill>
                <a:latin typeface="Open Sauce Medium"/>
              </a:rPr>
              <a:t>DOCUMENTATION AND KNOWLEDGE DISSEMINATION</a:t>
            </a:r>
          </a:p>
        </p:txBody>
      </p:sp>
      <p:sp>
        <p:nvSpPr>
          <p:cNvPr id="21" name="TextBox 21"/>
          <p:cNvSpPr txBox="1"/>
          <p:nvPr/>
        </p:nvSpPr>
        <p:spPr>
          <a:xfrm>
            <a:off x="9019662" y="4420821"/>
            <a:ext cx="2449249" cy="4066032"/>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Detailed documentation of implemented algorithms, methodologies, and results.</a:t>
            </a:r>
          </a:p>
          <a:p>
            <a:pPr marL="367031" lvl="1" indent="-183515">
              <a:lnSpc>
                <a:spcPts val="2499"/>
              </a:lnSpc>
              <a:buFont typeface="Arial"/>
              <a:buChar char="•"/>
            </a:pPr>
            <a:r>
              <a:rPr lang="en-US" sz="1700">
                <a:solidFill>
                  <a:srgbClr val="000000"/>
                </a:solidFill>
                <a:latin typeface="Open Sauce Light"/>
              </a:rPr>
              <a:t>Presentation of findings through research papers, presentations, and other dissemination channels.</a:t>
            </a:r>
          </a:p>
          <a:p>
            <a:pPr marL="367031" lvl="1" indent="-183515">
              <a:lnSpc>
                <a:spcPts val="2499"/>
              </a:lnSpc>
              <a:buFont typeface="Arial"/>
              <a:buChar char="•"/>
            </a:pPr>
            <a:endParaRPr lang="en-US" sz="1700">
              <a:solidFill>
                <a:srgbClr val="000000"/>
              </a:solidFill>
              <a:latin typeface="Open Sauce Light"/>
            </a:endParaRPr>
          </a:p>
        </p:txBody>
      </p:sp>
      <p:sp>
        <p:nvSpPr>
          <p:cNvPr id="22" name="TextBox 22"/>
          <p:cNvSpPr txBox="1"/>
          <p:nvPr/>
        </p:nvSpPr>
        <p:spPr>
          <a:xfrm>
            <a:off x="13141459" y="4738988"/>
            <a:ext cx="2449249" cy="2808732"/>
          </a:xfrm>
          <a:prstGeom prst="rect">
            <a:avLst/>
          </a:prstGeom>
        </p:spPr>
        <p:txBody>
          <a:bodyPr lIns="0" tIns="0" rIns="0" bIns="0" rtlCol="0" anchor="t">
            <a:spAutoFit/>
          </a:bodyPr>
          <a:lstStyle/>
          <a:p>
            <a:pPr marL="367031" lvl="1" indent="-183515">
              <a:lnSpc>
                <a:spcPts val="2499"/>
              </a:lnSpc>
              <a:buFont typeface="Arial"/>
              <a:buChar char="•"/>
            </a:pPr>
            <a:r>
              <a:rPr lang="en-US" sz="1700">
                <a:solidFill>
                  <a:srgbClr val="000000"/>
                </a:solidFill>
                <a:latin typeface="Open Sauce Light"/>
              </a:rPr>
              <a:t>Incorporation of feedback for continuous improvement.</a:t>
            </a:r>
          </a:p>
          <a:p>
            <a:pPr marL="367031" lvl="1" indent="-183515">
              <a:lnSpc>
                <a:spcPts val="2499"/>
              </a:lnSpc>
              <a:buFont typeface="Arial"/>
              <a:buChar char="•"/>
            </a:pPr>
            <a:r>
              <a:rPr lang="en-US" sz="1700">
                <a:solidFill>
                  <a:srgbClr val="000000"/>
                </a:solidFill>
                <a:latin typeface="Open Sauce Light"/>
              </a:rPr>
              <a:t>Identification of areas for future research in NLP and headline generation.</a:t>
            </a:r>
          </a:p>
          <a:p>
            <a:pPr>
              <a:lnSpc>
                <a:spcPts val="2499"/>
              </a:lnSpc>
            </a:pPr>
            <a:endParaRPr lang="en-US" sz="1700">
              <a:solidFill>
                <a:srgbClr val="000000"/>
              </a:solidFill>
              <a:latin typeface="Open Sauce Light"/>
            </a:endParaRPr>
          </a:p>
        </p:txBody>
      </p:sp>
      <p:sp>
        <p:nvSpPr>
          <p:cNvPr id="23" name="TextBox 23"/>
          <p:cNvSpPr txBox="1"/>
          <p:nvPr/>
        </p:nvSpPr>
        <p:spPr>
          <a:xfrm>
            <a:off x="3921917" y="1212709"/>
            <a:ext cx="10444167" cy="680085"/>
          </a:xfrm>
          <a:prstGeom prst="rect">
            <a:avLst/>
          </a:prstGeom>
        </p:spPr>
        <p:txBody>
          <a:bodyPr lIns="0" tIns="0" rIns="0" bIns="0" rtlCol="0" anchor="t">
            <a:spAutoFit/>
          </a:bodyPr>
          <a:lstStyle/>
          <a:p>
            <a:pPr marL="0" lvl="0" indent="0" algn="ctr">
              <a:lnSpc>
                <a:spcPts val="5519"/>
              </a:lnSpc>
              <a:spcBef>
                <a:spcPct val="0"/>
              </a:spcBef>
            </a:pPr>
            <a:r>
              <a:rPr lang="en-US" sz="3999" spc="111">
                <a:solidFill>
                  <a:srgbClr val="010101"/>
                </a:solidFill>
                <a:latin typeface="Open Sauce Medium"/>
              </a:rPr>
              <a:t>STAGES OF EXPERIMENTATION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3841" y="666987"/>
            <a:ext cx="17000317" cy="8953025"/>
            <a:chOff x="0" y="0"/>
            <a:chExt cx="4477450" cy="2357998"/>
          </a:xfrm>
        </p:grpSpPr>
        <p:sp>
          <p:nvSpPr>
            <p:cNvPr id="4" name="Freeform 4"/>
            <p:cNvSpPr/>
            <p:nvPr/>
          </p:nvSpPr>
          <p:spPr>
            <a:xfrm>
              <a:off x="0" y="0"/>
              <a:ext cx="4477450" cy="2357998"/>
            </a:xfrm>
            <a:custGeom>
              <a:avLst/>
              <a:gdLst/>
              <a:ahLst/>
              <a:cxnLst/>
              <a:rect l="l" t="t" r="r" b="b"/>
              <a:pathLst>
                <a:path w="4477450" h="2357998">
                  <a:moveTo>
                    <a:pt x="0" y="0"/>
                  </a:moveTo>
                  <a:lnTo>
                    <a:pt x="4477450" y="0"/>
                  </a:lnTo>
                  <a:lnTo>
                    <a:pt x="4477450" y="2357998"/>
                  </a:lnTo>
                  <a:lnTo>
                    <a:pt x="0" y="2357998"/>
                  </a:lnTo>
                  <a:close/>
                </a:path>
              </a:pathLst>
            </a:custGeom>
            <a:solidFill>
              <a:srgbClr val="F5F5F5"/>
            </a:solidFill>
            <a:ln w="38100" cap="sq">
              <a:solidFill>
                <a:srgbClr val="202354"/>
              </a:solidFill>
              <a:prstDash val="solid"/>
              <a:miter/>
            </a:ln>
          </p:spPr>
        </p:sp>
        <p:sp>
          <p:nvSpPr>
            <p:cNvPr id="5" name="TextBox 5"/>
            <p:cNvSpPr txBox="1"/>
            <p:nvPr/>
          </p:nvSpPr>
          <p:spPr>
            <a:xfrm>
              <a:off x="0" y="-28575"/>
              <a:ext cx="4477450" cy="2386573"/>
            </a:xfrm>
            <a:prstGeom prst="rect">
              <a:avLst/>
            </a:prstGeom>
          </p:spPr>
          <p:txBody>
            <a:bodyPr lIns="50800" tIns="50800" rIns="50800" bIns="50800" rtlCol="0" anchor="ctr"/>
            <a:lstStyle/>
            <a:p>
              <a:pPr algn="ctr">
                <a:lnSpc>
                  <a:spcPts val="1869"/>
                </a:lnSpc>
              </a:pPr>
              <a:endParaRPr/>
            </a:p>
          </p:txBody>
        </p:sp>
      </p:grpSp>
      <p:sp>
        <p:nvSpPr>
          <p:cNvPr id="24" name="TextBox 23">
            <a:extLst>
              <a:ext uri="{FF2B5EF4-FFF2-40B4-BE49-F238E27FC236}">
                <a16:creationId xmlns:a16="http://schemas.microsoft.com/office/drawing/2014/main" id="{B67A9DB9-1AE3-7CFC-104F-7BB5B6F59C42}"/>
              </a:ext>
            </a:extLst>
          </p:cNvPr>
          <p:cNvSpPr txBox="1"/>
          <p:nvPr/>
        </p:nvSpPr>
        <p:spPr>
          <a:xfrm>
            <a:off x="1524000" y="1485900"/>
            <a:ext cx="12039600" cy="707886"/>
          </a:xfrm>
          <a:prstGeom prst="rect">
            <a:avLst/>
          </a:prstGeom>
          <a:noFill/>
        </p:spPr>
        <p:txBody>
          <a:bodyPr wrap="square" rtlCol="0">
            <a:spAutoFit/>
          </a:bodyPr>
          <a:lstStyle/>
          <a:p>
            <a:pPr algn="ctr"/>
            <a:r>
              <a:rPr lang="en-IN" sz="4000" dirty="0">
                <a:latin typeface="Open Sauce Medium" panose="020B0604020202020204" charset="0"/>
              </a:rPr>
              <a:t>Literature Survey</a:t>
            </a:r>
          </a:p>
        </p:txBody>
      </p:sp>
      <p:sp>
        <p:nvSpPr>
          <p:cNvPr id="25" name="TextBox 24">
            <a:extLst>
              <a:ext uri="{FF2B5EF4-FFF2-40B4-BE49-F238E27FC236}">
                <a16:creationId xmlns:a16="http://schemas.microsoft.com/office/drawing/2014/main" id="{26E1276E-CB87-6B83-EB62-D8BFE32490F2}"/>
              </a:ext>
            </a:extLst>
          </p:cNvPr>
          <p:cNvSpPr txBox="1"/>
          <p:nvPr/>
        </p:nvSpPr>
        <p:spPr>
          <a:xfrm>
            <a:off x="1397207" y="3912827"/>
            <a:ext cx="15493584" cy="3330912"/>
          </a:xfrm>
          <a:prstGeom prst="rect">
            <a:avLst/>
          </a:prstGeom>
          <a:noFill/>
        </p:spPr>
        <p:txBody>
          <a:bodyPr wrap="square" rtlCol="0">
            <a:spAutoFit/>
          </a:bodyPr>
          <a:lstStyle/>
          <a:p>
            <a:pPr algn="just">
              <a:lnSpc>
                <a:spcPct val="200000"/>
              </a:lnSpc>
            </a:pPr>
            <a:r>
              <a:rPr lang="en-US" dirty="0">
                <a:latin typeface="Open Sauce Medium" panose="020B0604020202020204" charset="0"/>
              </a:rPr>
              <a:t>In this papers, news headline is formed by using key terms and candidate phrases which are retrieved from input news article along with Natural Language Processing (NLP) techniques. Candidate phrases are extracted from input news article by using Key phrase Extraction Algorithm (KEA). The word dictionary for various kinds of news articles along with some more techniques of keyword extraction are used as criteria for selecting keywords. Parsing technique and sentence compression algorithm are used for construction of proper news headline from leading sentences. Headline gives the brief idea of lengthy news article. The main aim is to construct headline from key terms for saving the interpretation and reading time of reader.</a:t>
            </a:r>
            <a:endParaRPr lang="en-IN" dirty="0">
              <a:latin typeface="Open Sauce Medium" panose="020B0604020202020204" charset="0"/>
            </a:endParaRPr>
          </a:p>
        </p:txBody>
      </p:sp>
      <p:sp>
        <p:nvSpPr>
          <p:cNvPr id="28" name="TextBox 27">
            <a:extLst>
              <a:ext uri="{FF2B5EF4-FFF2-40B4-BE49-F238E27FC236}">
                <a16:creationId xmlns:a16="http://schemas.microsoft.com/office/drawing/2014/main" id="{F780E165-559C-4515-C352-E36F476562FA}"/>
              </a:ext>
            </a:extLst>
          </p:cNvPr>
          <p:cNvSpPr txBox="1"/>
          <p:nvPr/>
        </p:nvSpPr>
        <p:spPr>
          <a:xfrm>
            <a:off x="1524000" y="2673578"/>
            <a:ext cx="3789820" cy="584775"/>
          </a:xfrm>
          <a:prstGeom prst="rect">
            <a:avLst/>
          </a:prstGeom>
          <a:noFill/>
        </p:spPr>
        <p:txBody>
          <a:bodyPr wrap="none" rtlCol="0">
            <a:spAutoFit/>
          </a:bodyPr>
          <a:lstStyle/>
          <a:p>
            <a:r>
              <a:rPr lang="en-IN" sz="3200" dirty="0">
                <a:latin typeface="Open Sauce Medium" panose="020B0604020202020204" charset="0"/>
              </a:rPr>
              <a:t>Research Paper 1:</a:t>
            </a:r>
          </a:p>
        </p:txBody>
      </p:sp>
      <p:sp>
        <p:nvSpPr>
          <p:cNvPr id="29" name="TextBox 28">
            <a:extLst>
              <a:ext uri="{FF2B5EF4-FFF2-40B4-BE49-F238E27FC236}">
                <a16:creationId xmlns:a16="http://schemas.microsoft.com/office/drawing/2014/main" id="{F131C9D5-3AD8-0C04-C9AC-5CC1EE2554A8}"/>
              </a:ext>
            </a:extLst>
          </p:cNvPr>
          <p:cNvSpPr txBox="1"/>
          <p:nvPr/>
        </p:nvSpPr>
        <p:spPr>
          <a:xfrm>
            <a:off x="1507761" y="3512742"/>
            <a:ext cx="6407523" cy="400110"/>
          </a:xfrm>
          <a:prstGeom prst="rect">
            <a:avLst/>
          </a:prstGeom>
          <a:noFill/>
        </p:spPr>
        <p:txBody>
          <a:bodyPr wrap="none" rtlCol="0">
            <a:spAutoFit/>
          </a:bodyPr>
          <a:lstStyle/>
          <a:p>
            <a:r>
              <a:rPr lang="en-US" sz="2000" u="sng" dirty="0">
                <a:latin typeface="Open Sauce Medium" panose="020B0604020202020204" charset="0"/>
              </a:rPr>
              <a:t>Framing News Headline from Key Terms Using NL</a:t>
            </a:r>
            <a:endParaRPr lang="en-IN" sz="2000" u="sng" dirty="0">
              <a:latin typeface="Open Sauce Medium" panose="020B0604020202020204" charset="0"/>
            </a:endParaRPr>
          </a:p>
        </p:txBody>
      </p:sp>
      <p:sp>
        <p:nvSpPr>
          <p:cNvPr id="30" name="TextBox 29">
            <a:extLst>
              <a:ext uri="{FF2B5EF4-FFF2-40B4-BE49-F238E27FC236}">
                <a16:creationId xmlns:a16="http://schemas.microsoft.com/office/drawing/2014/main" id="{92F32405-65F7-0539-04AB-C88D94220029}"/>
              </a:ext>
            </a:extLst>
          </p:cNvPr>
          <p:cNvSpPr txBox="1"/>
          <p:nvPr/>
        </p:nvSpPr>
        <p:spPr>
          <a:xfrm>
            <a:off x="1399705" y="7412991"/>
            <a:ext cx="1605439" cy="461665"/>
          </a:xfrm>
          <a:prstGeom prst="rect">
            <a:avLst/>
          </a:prstGeom>
          <a:noFill/>
        </p:spPr>
        <p:txBody>
          <a:bodyPr wrap="none" rtlCol="0">
            <a:spAutoFit/>
          </a:bodyPr>
          <a:lstStyle/>
          <a:p>
            <a:r>
              <a:rPr lang="en-IN" sz="2400" b="1" dirty="0"/>
              <a:t>Limitations</a:t>
            </a:r>
          </a:p>
        </p:txBody>
      </p:sp>
      <p:sp>
        <p:nvSpPr>
          <p:cNvPr id="32" name="TextBox 31">
            <a:extLst>
              <a:ext uri="{FF2B5EF4-FFF2-40B4-BE49-F238E27FC236}">
                <a16:creationId xmlns:a16="http://schemas.microsoft.com/office/drawing/2014/main" id="{649D5D86-A97F-21D9-AC7E-7510271015FB}"/>
              </a:ext>
            </a:extLst>
          </p:cNvPr>
          <p:cNvSpPr txBox="1"/>
          <p:nvPr/>
        </p:nvSpPr>
        <p:spPr>
          <a:xfrm>
            <a:off x="1397207" y="8043908"/>
            <a:ext cx="15485329" cy="1477328"/>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Open Sauce Medium" panose="020B0604020202020204" charset="0"/>
              </a:rPr>
              <a:t> The compression of these leading sentences, a process that relies on user input regarding the desired length of the headline</a:t>
            </a:r>
          </a:p>
          <a:p>
            <a:endParaRPr lang="en-US" b="1" dirty="0">
              <a:latin typeface="Open Sauce Medium" panose="020B0604020202020204" charset="0"/>
            </a:endParaRPr>
          </a:p>
          <a:p>
            <a:pPr marL="285750" indent="-285750">
              <a:buFont typeface="Arial" panose="020B0604020202020204" pitchFamily="34" charset="0"/>
              <a:buChar char="•"/>
            </a:pPr>
            <a:r>
              <a:rPr lang="en-US" b="1" dirty="0">
                <a:latin typeface="Open Sauce Medium" panose="020B0604020202020204" charset="0"/>
              </a:rPr>
              <a:t>  The selection of number of leading sentences is fixed with a constant which is not so reliable in real world  scenarios.</a:t>
            </a:r>
          </a:p>
          <a:p>
            <a:endParaRPr lang="en-US" b="1" dirty="0">
              <a:latin typeface="Open Sauce Medium" panose="020B0604020202020204" charset="0"/>
            </a:endParaRPr>
          </a:p>
          <a:p>
            <a:endParaRPr lang="en-IN" dirty="0"/>
          </a:p>
        </p:txBody>
      </p:sp>
    </p:spTree>
    <p:extLst>
      <p:ext uri="{BB962C8B-B14F-4D97-AF65-F5344CB8AC3E}">
        <p14:creationId xmlns:p14="http://schemas.microsoft.com/office/powerpoint/2010/main" val="101770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1168</Words>
  <Application>Microsoft Office PowerPoint</Application>
  <PresentationFormat>Custom</PresentationFormat>
  <Paragraphs>118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Canva Sans</vt:lpstr>
      <vt:lpstr>Canva Sans Bold</vt:lpstr>
      <vt:lpstr>Agrandir Narrow</vt:lpstr>
      <vt:lpstr>Arial</vt:lpstr>
      <vt:lpstr>Open Sauce Light</vt:lpstr>
      <vt:lpstr>Algerian</vt:lpstr>
      <vt:lpstr>Days</vt:lpstr>
      <vt:lpstr>Calibri</vt:lpstr>
      <vt:lpstr>Open Sauce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Framing News Headline Generator using NLP</dc:title>
  <dc:creator>SUDHA SRI HARIKA</dc:creator>
  <cp:lastModifiedBy>Raja Sudha Sri Harika</cp:lastModifiedBy>
  <cp:revision>4</cp:revision>
  <dcterms:created xsi:type="dcterms:W3CDTF">2006-08-16T00:00:00Z</dcterms:created>
  <dcterms:modified xsi:type="dcterms:W3CDTF">2024-01-26T11:43:24Z</dcterms:modified>
  <dc:identifier>DAF63RWGvV8</dc:identifier>
</cp:coreProperties>
</file>